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351" r:id="rId6"/>
    <p:sldId id="352" r:id="rId7"/>
    <p:sldId id="353" r:id="rId8"/>
    <p:sldId id="354" r:id="rId9"/>
    <p:sldId id="355" r:id="rId10"/>
    <p:sldId id="356" r:id="rId11"/>
    <p:sldId id="359" r:id="rId12"/>
    <p:sldId id="357" r:id="rId13"/>
    <p:sldId id="358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28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ACEBD2-12CB-4F0F-B55E-87D597999F14}" type="datetime1">
              <a:rPr lang="it-IT" smtClean="0"/>
              <a:t>17/06/2023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B489-6AAA-4A1E-A8D3-EFC6D942B3A7}" type="datetime1">
              <a:rPr lang="it-IT" smtClean="0"/>
              <a:pPr/>
              <a:t>17/06/2023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49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33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Segnaposto contenut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" noProof="0"/>
              <a:t>Fai clic per modificare il titolo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" noProof="0"/>
              <a:t>Fai clic per modificare il sottotitolo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" noProof="0"/>
              <a:t>Fai clic per modificare lo stile del testo della diapositiva master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lo stile del titolo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Segnaposto tes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piè di pa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9" name="Segnaposto numero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piè di pa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23" name="Segnaposto numero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4" name="Elemento gra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Elemento gra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8" name="Segnaposto tes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40" name="Segnaposto tes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19" name="Segnaposto contenut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1" name="Elemento gra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2" name="Elemento gra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4" name="Elemento gra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it-IT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Fai clic per inserire un'immagine o un elemento grafico qui</a:t>
            </a:r>
            <a:endParaRPr lang="it-IT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Elemento gra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Elemento gra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9" name="Elemento gra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4642"/>
            <a:ext cx="12191998" cy="1323440"/>
          </a:xfrm>
        </p:spPr>
        <p:txBody>
          <a:bodyPr rtlCol="0"/>
          <a:lstStyle/>
          <a:p>
            <a:pPr rtl="0"/>
            <a:r>
              <a:rPr lang="it-IT" sz="4000" spc="1200" dirty="0"/>
              <a:t>Machine Learning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038440"/>
            <a:ext cx="12191997" cy="781119"/>
          </a:xfrm>
        </p:spPr>
        <p:txBody>
          <a:bodyPr rtlCol="0"/>
          <a:lstStyle/>
          <a:p>
            <a:pPr rtl="0"/>
            <a:r>
              <a:rPr lang="it-IT" sz="2400" spc="400" dirty="0">
                <a:latin typeface="Calibri" panose="020F0502020204030204" pitchFamily="34" charset="0"/>
                <a:cs typeface="Calibri" panose="020F0502020204030204" pitchFamily="34" charset="0"/>
              </a:rPr>
              <a:t>« Features </a:t>
            </a:r>
            <a:r>
              <a:rPr lang="it-IT" sz="2400" spc="400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it-IT" sz="2400" spc="400" dirty="0">
                <a:latin typeface="Calibri" panose="020F0502020204030204" pitchFamily="34" charset="0"/>
                <a:cs typeface="Calibri" panose="020F0502020204030204" pitchFamily="34" charset="0"/>
              </a:rPr>
              <a:t> &amp; Red Wine Quality </a:t>
            </a:r>
            <a:r>
              <a:rPr lang="it-IT" sz="2400" spc="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it-IT" sz="2400" spc="400" dirty="0">
                <a:latin typeface="Calibri" panose="020F0502020204030204" pitchFamily="34" charset="0"/>
                <a:cs typeface="Calibri" panose="020F0502020204030204" pitchFamily="34" charset="0"/>
              </a:rPr>
              <a:t> » </a:t>
            </a:r>
            <a:endParaRPr lang="it-IT" spc="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 dirty="0"/>
              <a:t>Nicola Corea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D83EE7-B981-B602-A362-67C6D1021BC6}"/>
              </a:ext>
            </a:extLst>
          </p:cNvPr>
          <p:cNvSpPr txBox="1"/>
          <p:nvPr/>
        </p:nvSpPr>
        <p:spPr>
          <a:xfrm>
            <a:off x="115410" y="142043"/>
            <a:ext cx="706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University of Calabria</a:t>
            </a:r>
          </a:p>
          <a:p>
            <a:r>
              <a:rPr lang="it-IT" sz="1400" dirty="0" err="1">
                <a:solidFill>
                  <a:schemeClr val="bg1"/>
                </a:solidFill>
              </a:rPr>
              <a:t>Dimes</a:t>
            </a:r>
            <a:r>
              <a:rPr lang="it-IT" sz="1400" dirty="0">
                <a:solidFill>
                  <a:schemeClr val="bg1"/>
                </a:solidFill>
              </a:rPr>
              <a:t> -  Machine Learning Course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786077-E6F5-10CA-58CE-067FA7E2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10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F4F9E2-AEAB-AE4B-4FA9-C9A9BE9B9E46}"/>
              </a:ext>
            </a:extLst>
          </p:cNvPr>
          <p:cNvSpPr txBox="1"/>
          <p:nvPr/>
        </p:nvSpPr>
        <p:spPr>
          <a:xfrm>
            <a:off x="769398" y="736848"/>
            <a:ext cx="1065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for the case </a:t>
            </a:r>
            <a:r>
              <a:rPr lang="it-IT" dirty="0" err="1">
                <a:solidFill>
                  <a:schemeClr val="bg1"/>
                </a:solidFill>
              </a:rPr>
              <a:t>taken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consideration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report some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charateristic’s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properties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like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max – min 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mean</a:t>
            </a:r>
            <a:r>
              <a:rPr lang="it-IT" dirty="0">
                <a:solidFill>
                  <a:schemeClr val="bg1"/>
                </a:solidFill>
              </a:rPr>
              <a:t> etc.. 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04F5FFA2-1B22-F9E0-768F-F3BB6A306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58446"/>
              </p:ext>
            </p:extLst>
          </p:nvPr>
        </p:nvGraphicFramePr>
        <p:xfrm>
          <a:off x="1849514" y="1811020"/>
          <a:ext cx="8839201" cy="1895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98594">
                  <a:extLst>
                    <a:ext uri="{9D8B030D-6E8A-4147-A177-3AD203B41FA5}">
                      <a16:colId xmlns:a16="http://schemas.microsoft.com/office/drawing/2014/main" val="2429699501"/>
                    </a:ext>
                  </a:extLst>
                </a:gridCol>
                <a:gridCol w="1698594">
                  <a:extLst>
                    <a:ext uri="{9D8B030D-6E8A-4147-A177-3AD203B41FA5}">
                      <a16:colId xmlns:a16="http://schemas.microsoft.com/office/drawing/2014/main" val="4252716049"/>
                    </a:ext>
                  </a:extLst>
                </a:gridCol>
                <a:gridCol w="2021204">
                  <a:extLst>
                    <a:ext uri="{9D8B030D-6E8A-4147-A177-3AD203B41FA5}">
                      <a16:colId xmlns:a16="http://schemas.microsoft.com/office/drawing/2014/main" val="2916926205"/>
                    </a:ext>
                  </a:extLst>
                </a:gridCol>
                <a:gridCol w="1558419">
                  <a:extLst>
                    <a:ext uri="{9D8B030D-6E8A-4147-A177-3AD203B41FA5}">
                      <a16:colId xmlns:a16="http://schemas.microsoft.com/office/drawing/2014/main" val="658332145"/>
                    </a:ext>
                  </a:extLst>
                </a:gridCol>
                <a:gridCol w="1862390">
                  <a:extLst>
                    <a:ext uri="{9D8B030D-6E8A-4147-A177-3AD203B41FA5}">
                      <a16:colId xmlns:a16="http://schemas.microsoft.com/office/drawing/2014/main" val="131041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 err="1"/>
                        <a:t>Fixed</a:t>
                      </a:r>
                      <a:r>
                        <a:rPr lang="it-IT" sz="1600" b="0" dirty="0"/>
                        <a:t> </a:t>
                      </a:r>
                      <a:r>
                        <a:rPr lang="it-IT" sz="1600" b="0" dirty="0" err="1"/>
                        <a:t>Acidity</a:t>
                      </a:r>
                      <a:endParaRPr lang="it-IT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Volatile </a:t>
                      </a:r>
                      <a:r>
                        <a:rPr lang="it-IT" sz="1600" b="0" dirty="0" err="1"/>
                        <a:t>Acidity</a:t>
                      </a:r>
                      <a:endParaRPr lang="it-IT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 err="1"/>
                        <a:t>Citric</a:t>
                      </a:r>
                      <a:r>
                        <a:rPr lang="it-IT" sz="1600" b="0" dirty="0"/>
                        <a:t>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 err="1"/>
                        <a:t>Residual</a:t>
                      </a:r>
                      <a:r>
                        <a:rPr lang="it-IT" sz="1600" b="0" dirty="0"/>
                        <a:t> Sugar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8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mean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8,3196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0,2709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2,5388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87055"/>
                  </a:ext>
                </a:extLst>
              </a:tr>
              <a:tr h="412442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std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1,7410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1,4099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4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4,6000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15,9000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1,5800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1,0000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15,5000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07827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A92437-9A98-C90D-3F87-8779C896F8D3}"/>
              </a:ext>
            </a:extLst>
          </p:cNvPr>
          <p:cNvSpPr txBox="1"/>
          <p:nvPr/>
        </p:nvSpPr>
        <p:spPr>
          <a:xfrm>
            <a:off x="769398" y="4048217"/>
            <a:ext cx="1030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features like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Fixed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Acidity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and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Residual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Sugar </a:t>
            </a:r>
            <a:r>
              <a:rPr lang="it-IT" dirty="0">
                <a:solidFill>
                  <a:schemeClr val="bg1"/>
                </a:solidFill>
              </a:rPr>
              <a:t>are </a:t>
            </a:r>
            <a:r>
              <a:rPr lang="it-IT" dirty="0" err="1">
                <a:solidFill>
                  <a:schemeClr val="bg1"/>
                </a:solidFill>
              </a:rPr>
              <a:t>dominant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8DBFBE-C8D5-8832-4DE2-B8E2050A14F1}"/>
              </a:ext>
            </a:extLst>
          </p:cNvPr>
          <p:cNvSpPr txBox="1"/>
          <p:nvPr/>
        </p:nvSpPr>
        <p:spPr>
          <a:xfrm>
            <a:off x="1791809" y="4637278"/>
            <a:ext cx="8608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it-IT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standardization</a:t>
            </a:r>
            <a:endParaRPr lang="it-IT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          = 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it-IT" dirty="0" err="1">
                <a:solidFill>
                  <a:schemeClr val="bg1"/>
                </a:solidFill>
                <a:latin typeface="Courier New" panose="02070309020205020404" pitchFamily="49" charset="0"/>
              </a:rPr>
              <a:t>X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_train_std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sc.fit_transform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X_test_std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 = 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sc.transform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07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B6CF982B-8E6D-889A-362F-BAF55D4E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E5AFF5-FB7A-984B-8F35-C7CD64417A29}"/>
              </a:ext>
            </a:extLst>
          </p:cNvPr>
          <p:cNvSpPr txBox="1"/>
          <p:nvPr/>
        </p:nvSpPr>
        <p:spPr>
          <a:xfrm>
            <a:off x="532660" y="426128"/>
            <a:ext cx="1053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  <a:latin typeface="+mj-lt"/>
              </a:rPr>
              <a:t>Primal</a:t>
            </a:r>
            <a:r>
              <a:rPr lang="it-IT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+mj-lt"/>
              </a:rPr>
              <a:t>Results</a:t>
            </a:r>
            <a:endParaRPr lang="it-IT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FA6EF3B-FE00-8978-21BA-0478E7478048}"/>
              </a:ext>
            </a:extLst>
          </p:cNvPr>
          <p:cNvSpPr txBox="1"/>
          <p:nvPr/>
        </p:nvSpPr>
        <p:spPr>
          <a:xfrm>
            <a:off x="532660" y="1109708"/>
            <a:ext cx="1053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After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preprocessing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task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are ready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train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our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predict</a:t>
            </a:r>
            <a:r>
              <a:rPr lang="it-IT" dirty="0">
                <a:solidFill>
                  <a:schemeClr val="bg1"/>
                </a:solidFill>
              </a:rPr>
              <a:t> , on the base of feature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,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red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wine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CDDFD6-10C5-79C2-0494-4C7027F01CF6}"/>
              </a:ext>
            </a:extLst>
          </p:cNvPr>
          <p:cNvSpPr txBox="1"/>
          <p:nvPr/>
        </p:nvSpPr>
        <p:spPr>
          <a:xfrm>
            <a:off x="532660" y="1909840"/>
            <a:ext cx="1019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explained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we’ll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refer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three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for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kind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372FEF2-E768-28CE-F9EA-85DE18A2DCD0}"/>
              </a:ext>
            </a:extLst>
          </p:cNvPr>
          <p:cNvSpPr txBox="1"/>
          <p:nvPr/>
        </p:nvSpPr>
        <p:spPr>
          <a:xfrm>
            <a:off x="621436" y="2485748"/>
            <a:ext cx="7883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KNN (K-</a:t>
            </a:r>
            <a:r>
              <a:rPr lang="it-IT" dirty="0" err="1">
                <a:solidFill>
                  <a:schemeClr val="bg1"/>
                </a:solidFill>
              </a:rPr>
              <a:t>Nearest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Neighbors</a:t>
            </a:r>
            <a:r>
              <a:rPr lang="it-IT" dirty="0">
                <a:solidFill>
                  <a:schemeClr val="bg1"/>
                </a:solidFill>
              </a:rPr>
              <a:t>)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SVM (Support-</a:t>
            </a:r>
            <a:r>
              <a:rPr lang="it-IT" dirty="0" err="1">
                <a:solidFill>
                  <a:schemeClr val="bg1"/>
                </a:solidFill>
              </a:rPr>
              <a:t>Vector</a:t>
            </a:r>
            <a:r>
              <a:rPr lang="it-IT" dirty="0">
                <a:solidFill>
                  <a:schemeClr val="bg1"/>
                </a:solidFill>
              </a:rPr>
              <a:t>-Machine) Kernel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DTC (</a:t>
            </a:r>
            <a:r>
              <a:rPr lang="it-IT" dirty="0" err="1">
                <a:solidFill>
                  <a:schemeClr val="bg1"/>
                </a:solidFill>
              </a:rPr>
              <a:t>Decision-Tree-Classifier</a:t>
            </a:r>
            <a:r>
              <a:rPr lang="it-IT" dirty="0">
                <a:solidFill>
                  <a:schemeClr val="bg1"/>
                </a:solidFill>
              </a:rPr>
              <a:t>) with </a:t>
            </a:r>
            <a:r>
              <a:rPr lang="it-IT" dirty="0" err="1">
                <a:solidFill>
                  <a:schemeClr val="bg1"/>
                </a:solidFill>
              </a:rPr>
              <a:t>Entropy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Impurity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9050CE-0CC8-FFAE-0D82-80EBD22AE8CC}"/>
              </a:ext>
            </a:extLst>
          </p:cNvPr>
          <p:cNvSpPr txBox="1"/>
          <p:nvPr/>
        </p:nvSpPr>
        <p:spPr>
          <a:xfrm>
            <a:off x="532660" y="4016799"/>
            <a:ext cx="1037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the sequel the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both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training </a:t>
            </a:r>
            <a:r>
              <a:rPr lang="it-IT" dirty="0">
                <a:solidFill>
                  <a:schemeClr val="bg1"/>
                </a:solidFill>
              </a:rPr>
              <a:t>and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validation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5" name="Tabella 15">
            <a:extLst>
              <a:ext uri="{FF2B5EF4-FFF2-40B4-BE49-F238E27FC236}">
                <a16:creationId xmlns:a16="http://schemas.microsoft.com/office/drawing/2014/main" id="{D5320968-58DB-8EEE-ADD5-DCAF00F94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582593"/>
              </p:ext>
            </p:extLst>
          </p:nvPr>
        </p:nvGraphicFramePr>
        <p:xfrm>
          <a:off x="2032000" y="4677827"/>
          <a:ext cx="8127999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779141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662503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08460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/>
                        <a:t>Classifier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Training </a:t>
                      </a:r>
                      <a:r>
                        <a:rPr lang="it-IT" b="0" dirty="0" err="1"/>
                        <a:t>Accuracy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/>
                        <a:t>Validation</a:t>
                      </a:r>
                      <a:r>
                        <a:rPr lang="it-IT" b="0" dirty="0"/>
                        <a:t> </a:t>
                      </a:r>
                      <a:r>
                        <a:rPr lang="it-IT" b="0" dirty="0" err="1"/>
                        <a:t>Accuracy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9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32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3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02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37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12BF71F-00D4-1451-AB91-6F28C7D3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12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47241B-DD1F-D6A6-CFEB-438DB6FDE978}"/>
              </a:ext>
            </a:extLst>
          </p:cNvPr>
          <p:cNvSpPr txBox="1"/>
          <p:nvPr/>
        </p:nvSpPr>
        <p:spPr>
          <a:xfrm>
            <a:off x="596283" y="781235"/>
            <a:ext cx="1099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from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,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best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both</a:t>
            </a:r>
            <a:r>
              <a:rPr lang="it-IT" dirty="0">
                <a:solidFill>
                  <a:schemeClr val="bg1"/>
                </a:solidFill>
              </a:rPr>
              <a:t> in training and </a:t>
            </a:r>
            <a:r>
              <a:rPr lang="it-IT" dirty="0" err="1">
                <a:solidFill>
                  <a:schemeClr val="bg1"/>
                </a:solidFill>
              </a:rPr>
              <a:t>validation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 , for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kind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SVM Kernel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2328D3-AEF3-D1A6-6CB5-ECED43076670}"/>
              </a:ext>
            </a:extLst>
          </p:cNvPr>
          <p:cNvSpPr txBox="1"/>
          <p:nvPr/>
        </p:nvSpPr>
        <p:spPr>
          <a:xfrm>
            <a:off x="596283" y="1686757"/>
            <a:ext cx="89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best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hyperplane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choosen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according</a:t>
            </a:r>
            <a:r>
              <a:rPr lang="it-IT" dirty="0">
                <a:solidFill>
                  <a:schemeClr val="bg1"/>
                </a:solidFill>
              </a:rPr>
              <a:t>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225082-625A-AB8D-C4EB-14111D86786E}"/>
                  </a:ext>
                </a:extLst>
              </p:cNvPr>
              <p:cNvSpPr txBox="1"/>
              <p:nvPr/>
            </p:nvSpPr>
            <p:spPr>
              <a:xfrm>
                <a:off x="2823099" y="2286855"/>
                <a:ext cx="6542843" cy="82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5225082-625A-AB8D-C4EB-14111D867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99" y="2286855"/>
                <a:ext cx="6542843" cy="8274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8F14500-1A23-3A5D-2D48-1E3D919602B8}"/>
                  </a:ext>
                </a:extLst>
              </p:cNvPr>
              <p:cNvSpPr txBox="1"/>
              <p:nvPr/>
            </p:nvSpPr>
            <p:spPr>
              <a:xfrm>
                <a:off x="596283" y="3353905"/>
                <a:ext cx="99252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=10,0 </m:t>
                    </m:r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and </a:t>
                </a:r>
                <a:r>
                  <a:rPr lang="it-IT" dirty="0" err="1">
                    <a:solidFill>
                      <a:schemeClr val="bg1"/>
                    </a:solidFill>
                  </a:rPr>
                  <a:t>as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kernel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function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for features </a:t>
                </a:r>
                <a:r>
                  <a:rPr lang="it-IT" dirty="0" err="1">
                    <a:solidFill>
                      <a:schemeClr val="bg1"/>
                    </a:solidFill>
                  </a:rPr>
                  <a:t>augmentation</a:t>
                </a:r>
                <a:r>
                  <a:rPr lang="it-IT" dirty="0">
                    <a:solidFill>
                      <a:schemeClr val="bg1"/>
                    </a:solidFill>
                  </a:rPr>
                  <a:t> , </a:t>
                </a:r>
                <a:r>
                  <a:rPr lang="it-IT" dirty="0" err="1">
                    <a:solidFill>
                      <a:schemeClr val="bg1"/>
                    </a:solidFill>
                  </a:rPr>
                  <a:t>we’ve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choosen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RBF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function</a:t>
                </a:r>
                <a:r>
                  <a:rPr lang="it-IT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8F14500-1A23-3A5D-2D48-1E3D91960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83" y="3353905"/>
                <a:ext cx="9925236" cy="646331"/>
              </a:xfrm>
              <a:prstGeom prst="rect">
                <a:avLst/>
              </a:prstGeom>
              <a:blipFill>
                <a:blip r:embed="rId3"/>
                <a:stretch>
                  <a:fillRect l="-553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033884F-1E3F-9C36-33D5-7D574834B2FB}"/>
                  </a:ext>
                </a:extLst>
              </p:cNvPr>
              <p:cNvSpPr txBox="1"/>
              <p:nvPr/>
            </p:nvSpPr>
            <p:spPr>
              <a:xfrm>
                <a:off x="4061533" y="4390674"/>
                <a:ext cx="4065973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033884F-1E3F-9C36-33D5-7D574834B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33" y="4390674"/>
                <a:ext cx="4065973" cy="41139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1A79D1D-229C-DB55-7CB3-75424BC92A50}"/>
                  </a:ext>
                </a:extLst>
              </p:cNvPr>
              <p:cNvSpPr txBox="1"/>
              <p:nvPr/>
            </p:nvSpPr>
            <p:spPr>
              <a:xfrm>
                <a:off x="665825" y="5273336"/>
                <a:ext cx="10253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=0,25.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hyperparameters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been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choosen</a:t>
                </a:r>
                <a:r>
                  <a:rPr lang="it-IT" dirty="0">
                    <a:solidFill>
                      <a:schemeClr val="bg1"/>
                    </a:solidFill>
                  </a:rPr>
                  <a:t> in </a:t>
                </a:r>
                <a:r>
                  <a:rPr lang="it-IT" dirty="0" err="1">
                    <a:solidFill>
                      <a:schemeClr val="bg1"/>
                    </a:solidFill>
                  </a:rPr>
                  <a:t>manner</a:t>
                </a:r>
                <a:r>
                  <a:rPr lang="it-IT" dirty="0">
                    <a:solidFill>
                      <a:schemeClr val="bg1"/>
                    </a:solidFill>
                  </a:rPr>
                  <a:t> to </a:t>
                </a:r>
                <a:r>
                  <a:rPr lang="it-IT" dirty="0" err="1">
                    <a:solidFill>
                      <a:schemeClr val="bg1"/>
                    </a:solidFill>
                  </a:rPr>
                  <a:t>prevent</a:t>
                </a:r>
                <a:r>
                  <a:rPr lang="it-IT" dirty="0">
                    <a:solidFill>
                      <a:schemeClr val="bg1"/>
                    </a:solidFill>
                  </a:rPr>
                  <a:t> the model from over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underfitting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problem</a:t>
                </a:r>
                <a:r>
                  <a:rPr lang="it-IT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1A79D1D-229C-DB55-7CB3-75424BC9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5" y="5273336"/>
                <a:ext cx="10253709" cy="646331"/>
              </a:xfrm>
              <a:prstGeom prst="rect">
                <a:avLst/>
              </a:prstGeom>
              <a:blipFill>
                <a:blip r:embed="rId5"/>
                <a:stretch>
                  <a:fillRect l="-476" t="-3774" r="-535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E9191B-FE73-BA89-13A6-E5609DFC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13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365958-BFB3-82B3-A171-A224F50F89FC}"/>
              </a:ext>
            </a:extLst>
          </p:cNvPr>
          <p:cNvSpPr txBox="1"/>
          <p:nvPr/>
        </p:nvSpPr>
        <p:spPr>
          <a:xfrm>
            <a:off x="596283" y="594805"/>
            <a:ext cx="1099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SVM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 ,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performance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70% </a:t>
            </a:r>
            <a:r>
              <a:rPr lang="it-IT" dirty="0">
                <a:solidFill>
                  <a:schemeClr val="bg1"/>
                </a:solidFill>
              </a:rPr>
              <a:t>,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027F07-4E57-CA69-E928-53B5C9DB5734}"/>
              </a:ext>
            </a:extLst>
          </p:cNvPr>
          <p:cNvSpPr txBox="1"/>
          <p:nvPr/>
        </p:nvSpPr>
        <p:spPr>
          <a:xfrm>
            <a:off x="596283" y="1429304"/>
            <a:ext cx="1099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In a first moment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think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ensemble techniques like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majority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voting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bagging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boosting</a:t>
            </a:r>
            <a:r>
              <a:rPr lang="it-IT" dirty="0">
                <a:solidFill>
                  <a:schemeClr val="bg1"/>
                </a:solidFill>
              </a:rPr>
              <a:t> , can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49AF8950-40F6-95EA-2CB1-30EB75294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44540"/>
              </p:ext>
            </p:extLst>
          </p:nvPr>
        </p:nvGraphicFramePr>
        <p:xfrm>
          <a:off x="2031999" y="2566434"/>
          <a:ext cx="8127999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288730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150023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62144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Ensemble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Training </a:t>
                      </a:r>
                      <a:r>
                        <a:rPr lang="it-IT" b="0" dirty="0" err="1"/>
                        <a:t>Accuracy</a:t>
                      </a:r>
                      <a:r>
                        <a:rPr lang="it-IT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/>
                        <a:t>Validation</a:t>
                      </a:r>
                      <a:r>
                        <a:rPr lang="it-IT" b="0" dirty="0"/>
                        <a:t> </a:t>
                      </a:r>
                      <a:r>
                        <a:rPr lang="it-IT" b="0" dirty="0" err="1"/>
                        <a:t>Accuracy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65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Majority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Voting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Bagging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0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AdaBoosting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59992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EE2550-4485-FFAD-2761-E9B9702A03AA}"/>
              </a:ext>
            </a:extLst>
          </p:cNvPr>
          <p:cNvSpPr txBox="1"/>
          <p:nvPr/>
        </p:nvSpPr>
        <p:spPr>
          <a:xfrm>
            <a:off x="665825" y="4459200"/>
            <a:ext cx="1092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ensemble techniques ,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greater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25</a:t>
            </a:r>
            <a:r>
              <a:rPr lang="it-IT" dirty="0">
                <a:solidFill>
                  <a:schemeClr val="bg1"/>
                </a:solidFill>
              </a:rPr>
              <a:t> , due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large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representing</a:t>
            </a:r>
            <a:r>
              <a:rPr lang="it-IT" dirty="0">
                <a:solidFill>
                  <a:schemeClr val="bg1"/>
                </a:solidFill>
              </a:rPr>
              <a:t> the data.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B9A3F8-6D99-A013-CD07-1278A7613B5E}"/>
              </a:ext>
            </a:extLst>
          </p:cNvPr>
          <p:cNvSpPr txBox="1"/>
          <p:nvPr/>
        </p:nvSpPr>
        <p:spPr>
          <a:xfrm>
            <a:off x="679880" y="5391699"/>
            <a:ext cx="108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But ,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ensemble , the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70%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569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6FD64-7400-7F4B-BE05-DDA43467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29" y="848095"/>
            <a:ext cx="4915035" cy="1358678"/>
          </a:xfrm>
        </p:spPr>
        <p:txBody>
          <a:bodyPr/>
          <a:lstStyle/>
          <a:p>
            <a:r>
              <a:rPr lang="it-IT" sz="4000" dirty="0" err="1"/>
              <a:t>Problem</a:t>
            </a:r>
            <a:r>
              <a:rPr lang="it-IT" sz="4000" dirty="0"/>
              <a:t> Analysis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F4DEF8-BCEF-FDC3-D0B6-6C7C4102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14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51E61A-8CFD-B85A-4B2F-ECAB4FD5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1" y="1948329"/>
            <a:ext cx="4191000" cy="3124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06D214-D786-BFDA-7EB6-E1398CE1D2DA}"/>
              </a:ext>
            </a:extLst>
          </p:cNvPr>
          <p:cNvSpPr txBox="1"/>
          <p:nvPr/>
        </p:nvSpPr>
        <p:spPr>
          <a:xfrm>
            <a:off x="358301" y="3251447"/>
            <a:ext cx="5078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first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reason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results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can be </a:t>
            </a:r>
            <a:r>
              <a:rPr lang="it-IT" dirty="0" err="1">
                <a:solidFill>
                  <a:schemeClr val="bg1"/>
                </a:solidFill>
              </a:rPr>
              <a:t>found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uniform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the </a:t>
            </a: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for class.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66FF7F-8534-3D1C-F184-54C2B8010EBB}"/>
              </a:ext>
            </a:extLst>
          </p:cNvPr>
          <p:cNvSpPr txBox="1"/>
          <p:nvPr/>
        </p:nvSpPr>
        <p:spPr>
          <a:xfrm>
            <a:off x="358301" y="4201410"/>
            <a:ext cx="5078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Infact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from the figure , the </a:t>
            </a: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are major </a:t>
            </a:r>
            <a:r>
              <a:rPr lang="it-IT" dirty="0" err="1">
                <a:solidFill>
                  <a:schemeClr val="bg1"/>
                </a:solidFill>
              </a:rPr>
              <a:t>distributed</a:t>
            </a:r>
            <a:r>
              <a:rPr lang="it-IT" dirty="0">
                <a:solidFill>
                  <a:schemeClr val="bg1"/>
                </a:solidFill>
              </a:rPr>
              <a:t> over the classes 5 , 6.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89384E-DE6E-8559-0C9C-26FEE6EBA746}"/>
              </a:ext>
            </a:extLst>
          </p:cNvPr>
          <p:cNvSpPr txBox="1"/>
          <p:nvPr/>
        </p:nvSpPr>
        <p:spPr>
          <a:xfrm>
            <a:off x="307829" y="5151373"/>
            <a:ext cx="5220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But ,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analyze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content</a:t>
            </a:r>
            <a:r>
              <a:rPr lang="it-IT" dirty="0">
                <a:solidFill>
                  <a:schemeClr val="bg1"/>
                </a:solidFill>
              </a:rPr>
              <a:t> of the dataset ,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could</a:t>
            </a:r>
            <a:r>
              <a:rPr lang="it-IT" dirty="0">
                <a:solidFill>
                  <a:schemeClr val="bg1"/>
                </a:solidFill>
              </a:rPr>
              <a:t> be due to the </a:t>
            </a:r>
            <a:r>
              <a:rPr lang="it-IT" dirty="0" err="1">
                <a:solidFill>
                  <a:schemeClr val="bg1"/>
                </a:solidFill>
              </a:rPr>
              <a:t>fact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from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classes share the </a:t>
            </a:r>
            <a:r>
              <a:rPr lang="it-IT" dirty="0" err="1">
                <a:solidFill>
                  <a:schemeClr val="bg1"/>
                </a:solidFill>
              </a:rPr>
              <a:t>same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most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significant</a:t>
            </a:r>
            <a:r>
              <a:rPr lang="it-IT" dirty="0">
                <a:solidFill>
                  <a:schemeClr val="bg1"/>
                </a:solidFill>
              </a:rPr>
              <a:t> features.</a:t>
            </a:r>
          </a:p>
        </p:txBody>
      </p:sp>
    </p:spTree>
    <p:extLst>
      <p:ext uri="{BB962C8B-B14F-4D97-AF65-F5344CB8AC3E}">
        <p14:creationId xmlns:p14="http://schemas.microsoft.com/office/powerpoint/2010/main" val="3920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6EC8E8E-B87B-7374-AA17-3B9EC183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15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0EFB5B-394C-8B2F-F3C2-3B8531BDDF80}"/>
              </a:ext>
            </a:extLst>
          </p:cNvPr>
          <p:cNvSpPr txBox="1"/>
          <p:nvPr/>
        </p:nvSpPr>
        <p:spPr>
          <a:xfrm>
            <a:off x="720571" y="568171"/>
            <a:ext cx="1075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+mj-lt"/>
              </a:rPr>
              <a:t>Proposed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Solution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28D906-E972-B61F-2C64-14BDF69EB285}"/>
              </a:ext>
            </a:extLst>
          </p:cNvPr>
          <p:cNvSpPr txBox="1"/>
          <p:nvPr/>
        </p:nvSpPr>
        <p:spPr>
          <a:xfrm>
            <a:off x="720571" y="1309688"/>
            <a:ext cx="10005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idea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make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second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preprocessing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. In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to solve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due to the </a:t>
            </a:r>
            <a:r>
              <a:rPr lang="it-IT" dirty="0" err="1">
                <a:solidFill>
                  <a:schemeClr val="bg1"/>
                </a:solidFill>
              </a:rPr>
              <a:t>fact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some </a:t>
            </a: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belonging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classes share the </a:t>
            </a:r>
            <a:r>
              <a:rPr lang="it-IT" dirty="0" err="1">
                <a:solidFill>
                  <a:schemeClr val="bg1"/>
                </a:solidFill>
              </a:rPr>
              <a:t>most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important</a:t>
            </a:r>
            <a:r>
              <a:rPr lang="it-IT" dirty="0">
                <a:solidFill>
                  <a:schemeClr val="bg1"/>
                </a:solidFill>
              </a:rPr>
              <a:t> features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,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proposed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solution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consists</a:t>
            </a:r>
            <a:r>
              <a:rPr lang="it-IT" dirty="0">
                <a:solidFill>
                  <a:schemeClr val="bg1"/>
                </a:solidFill>
              </a:rPr>
              <a:t> in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redefinition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class label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1" name="Tabella 11">
            <a:extLst>
              <a:ext uri="{FF2B5EF4-FFF2-40B4-BE49-F238E27FC236}">
                <a16:creationId xmlns:a16="http://schemas.microsoft.com/office/drawing/2014/main" id="{9593B0A8-EC04-95AF-E9D4-610DD0069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285986"/>
              </p:ext>
            </p:extLst>
          </p:nvPr>
        </p:nvGraphicFramePr>
        <p:xfrm>
          <a:off x="2032000" y="2746248"/>
          <a:ext cx="812800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05617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2276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Wine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4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5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152052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7A347D-9276-8A10-B5B5-45B2889E6A68}"/>
              </a:ext>
            </a:extLst>
          </p:cNvPr>
          <p:cNvSpPr txBox="1"/>
          <p:nvPr/>
        </p:nvSpPr>
        <p:spPr>
          <a:xfrm>
            <a:off x="720571" y="4742838"/>
            <a:ext cx="1049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After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label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change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pass from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initial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space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6</a:t>
            </a:r>
            <a:r>
              <a:rPr lang="it-IT" dirty="0">
                <a:solidFill>
                  <a:schemeClr val="bg1"/>
                </a:solidFill>
              </a:rPr>
              <a:t> class labels to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new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space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3</a:t>
            </a:r>
            <a:r>
              <a:rPr lang="it-IT" dirty="0">
                <a:solidFill>
                  <a:schemeClr val="bg1"/>
                </a:solidFill>
              </a:rPr>
              <a:t> class label </a:t>
            </a:r>
            <a:r>
              <a:rPr lang="it-IT" dirty="0" err="1">
                <a:solidFill>
                  <a:schemeClr val="bg1"/>
                </a:solidFill>
              </a:rPr>
              <a:t>whose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correspond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wine’s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626D2DF-B7ED-2AE6-7151-B92910805423}"/>
              </a:ext>
            </a:extLst>
          </p:cNvPr>
          <p:cNvSpPr txBox="1"/>
          <p:nvPr/>
        </p:nvSpPr>
        <p:spPr>
          <a:xfrm>
            <a:off x="720571" y="5617592"/>
            <a:ext cx="1028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But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remains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to solve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: «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How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perform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this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change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of labels?</a:t>
            </a:r>
            <a:r>
              <a:rPr lang="it-IT" dirty="0">
                <a:solidFill>
                  <a:schemeClr val="bg1"/>
                </a:solidFill>
              </a:rPr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406571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30C8753-2642-7621-4C8C-CF27074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B870EA-60B1-8DBA-0693-756F94A4C42D}"/>
              </a:ext>
            </a:extLst>
          </p:cNvPr>
          <p:cNvSpPr txBox="1"/>
          <p:nvPr/>
        </p:nvSpPr>
        <p:spPr>
          <a:xfrm>
            <a:off x="1128943" y="492489"/>
            <a:ext cx="10617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Labels 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Transformation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02C106F-D869-853A-8E63-B43AA4A015A3}"/>
              </a:ext>
            </a:extLst>
          </p:cNvPr>
          <p:cNvSpPr txBox="1"/>
          <p:nvPr/>
        </p:nvSpPr>
        <p:spPr>
          <a:xfrm>
            <a:off x="1128943" y="1218243"/>
            <a:ext cx="9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labels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transformation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for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in the dataset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done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according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following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strategy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DDF8AC-44DF-7AD1-4E9F-D58412CC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2309812"/>
            <a:ext cx="4057650" cy="2238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6E5951-CEA5-9C9B-2F48-8F80448244E6}"/>
                  </a:ext>
                </a:extLst>
              </p:cNvPr>
              <p:cNvSpPr txBox="1"/>
              <p:nvPr/>
            </p:nvSpPr>
            <p:spPr>
              <a:xfrm>
                <a:off x="1128943" y="5020910"/>
                <a:ext cx="105111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As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can </a:t>
                </a:r>
                <a:r>
                  <a:rPr lang="it-IT" dirty="0" err="1">
                    <a:solidFill>
                      <a:schemeClr val="bg1"/>
                    </a:solidFill>
                  </a:rPr>
                  <a:t>see</a:t>
                </a:r>
                <a:r>
                  <a:rPr lang="it-IT" dirty="0">
                    <a:solidFill>
                      <a:schemeClr val="bg1"/>
                    </a:solidFill>
                  </a:rPr>
                  <a:t> from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previous</a:t>
                </a:r>
                <a:r>
                  <a:rPr lang="it-IT" dirty="0">
                    <a:solidFill>
                      <a:schemeClr val="bg1"/>
                    </a:solidFill>
                  </a:rPr>
                  <a:t> figure ,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example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whose</a:t>
                </a:r>
                <a:r>
                  <a:rPr lang="it-IT" dirty="0">
                    <a:solidFill>
                      <a:schemeClr val="bg1"/>
                    </a:solidFill>
                  </a:rPr>
                  <a:t> label </a:t>
                </a:r>
                <a:r>
                  <a:rPr lang="it-IT" dirty="0" err="1">
                    <a:solidFill>
                      <a:schemeClr val="bg1"/>
                    </a:solidFill>
                  </a:rPr>
                  <a:t>belongs</a:t>
                </a:r>
                <a:r>
                  <a:rPr lang="it-IT" dirty="0">
                    <a:solidFill>
                      <a:schemeClr val="bg1"/>
                    </a:solidFill>
                  </a:rPr>
                  <a:t> to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interval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, 4]</m:t>
                    </m:r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been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valuated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as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Low Quality Wine </a:t>
                </a:r>
                <a:r>
                  <a:rPr lang="it-IT" dirty="0">
                    <a:solidFill>
                      <a:schemeClr val="bg1"/>
                    </a:solidFill>
                  </a:rPr>
                  <a:t>, labels in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interval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[5,7]</m:t>
                    </m:r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correspong</a:t>
                </a:r>
                <a:r>
                  <a:rPr lang="it-IT" dirty="0">
                    <a:solidFill>
                      <a:schemeClr val="bg1"/>
                    </a:solidFill>
                  </a:rPr>
                  <a:t> to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Medium Quality </a:t>
                </a:r>
                <a:r>
                  <a:rPr lang="it-IT" dirty="0">
                    <a:solidFill>
                      <a:schemeClr val="bg1"/>
                    </a:solidFill>
                  </a:rPr>
                  <a:t>, and </a:t>
                </a:r>
                <a:r>
                  <a:rPr lang="it-IT" dirty="0" err="1">
                    <a:solidFill>
                      <a:schemeClr val="bg1"/>
                    </a:solidFill>
                  </a:rPr>
                  <a:t>at</a:t>
                </a:r>
                <a:r>
                  <a:rPr lang="it-IT" dirty="0">
                    <a:solidFill>
                      <a:schemeClr val="bg1"/>
                    </a:solidFill>
                  </a:rPr>
                  <a:t> the end labels in the class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 , +</m:t>
                        </m:r>
                        <m: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correspond</a:t>
                </a:r>
                <a:r>
                  <a:rPr lang="it-IT" dirty="0">
                    <a:solidFill>
                      <a:schemeClr val="bg1"/>
                    </a:solidFill>
                  </a:rPr>
                  <a:t> to an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High Quality </a:t>
                </a:r>
                <a:r>
                  <a:rPr lang="it-IT" dirty="0">
                    <a:solidFill>
                      <a:schemeClr val="bg1"/>
                    </a:solidFill>
                  </a:rPr>
                  <a:t>of the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Vinho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Verde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wine</a:t>
                </a:r>
                <a:r>
                  <a:rPr lang="it-IT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6E5951-CEA5-9C9B-2F48-8F804482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43" y="5020910"/>
                <a:ext cx="10511161" cy="923330"/>
              </a:xfrm>
              <a:prstGeom prst="rect">
                <a:avLst/>
              </a:prstGeom>
              <a:blipFill>
                <a:blip r:embed="rId3"/>
                <a:stretch>
                  <a:fillRect l="-464" t="-3311" r="-522" b="-105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5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3E9962-0479-B5FF-B7CE-2F4EE480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64F0E9-D593-A03D-A54A-3F39538F3209}"/>
              </a:ext>
            </a:extLst>
          </p:cNvPr>
          <p:cNvSpPr txBox="1"/>
          <p:nvPr/>
        </p:nvSpPr>
        <p:spPr>
          <a:xfrm>
            <a:off x="907002" y="745724"/>
            <a:ext cx="1037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After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performed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change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of labels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compare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those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without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second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preprocessing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BE9A2F00-AF79-A41E-5C3E-E5C1EEA10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14605"/>
              </p:ext>
            </p:extLst>
          </p:nvPr>
        </p:nvGraphicFramePr>
        <p:xfrm>
          <a:off x="2138532" y="2061050"/>
          <a:ext cx="8127999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983838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911210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5674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Classifier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Validation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7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00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33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94783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1C2A0C-79E1-2F06-1BF5-DFEC2590C449}"/>
              </a:ext>
            </a:extLst>
          </p:cNvPr>
          <p:cNvSpPr txBox="1"/>
          <p:nvPr/>
        </p:nvSpPr>
        <p:spPr>
          <a:xfrm>
            <a:off x="871491" y="4115217"/>
            <a:ext cx="1044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from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, after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label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modification</a:t>
            </a:r>
            <a:r>
              <a:rPr lang="it-IT" dirty="0">
                <a:solidFill>
                  <a:schemeClr val="bg1"/>
                </a:solidFill>
              </a:rPr>
              <a:t> ,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increased</a:t>
            </a:r>
            <a:r>
              <a:rPr lang="it-IT" dirty="0">
                <a:solidFill>
                  <a:schemeClr val="bg1"/>
                </a:solidFill>
              </a:rPr>
              <a:t> up to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20-30%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respet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previous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DCF348-5DBB-E06E-8E47-FCDB3D186629}"/>
              </a:ext>
            </a:extLst>
          </p:cNvPr>
          <p:cNvSpPr txBox="1"/>
          <p:nvPr/>
        </p:nvSpPr>
        <p:spPr>
          <a:xfrm>
            <a:off x="871491" y="5024761"/>
            <a:ext cx="106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But ,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previous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considering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11 features </a:t>
            </a:r>
            <a:r>
              <a:rPr lang="it-IT" dirty="0">
                <a:solidFill>
                  <a:schemeClr val="bg1"/>
                </a:solidFill>
              </a:rPr>
              <a:t>, so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model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should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complex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2703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27FF65-1703-8DBF-5344-AEC7AAC8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A094F6-3225-B92F-D258-1AE507E8131E}"/>
              </a:ext>
            </a:extLst>
          </p:cNvPr>
          <p:cNvSpPr txBox="1"/>
          <p:nvPr/>
        </p:nvSpPr>
        <p:spPr>
          <a:xfrm>
            <a:off x="911441" y="541538"/>
            <a:ext cx="1036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reduce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model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complexity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exist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solutions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dimensionality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03C5A8-DB51-EFCD-3987-742E3D1D9D70}"/>
              </a:ext>
            </a:extLst>
          </p:cNvPr>
          <p:cNvSpPr txBox="1"/>
          <p:nvPr/>
        </p:nvSpPr>
        <p:spPr>
          <a:xfrm>
            <a:off x="911441" y="1047565"/>
            <a:ext cx="1020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idea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behind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dimensionality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projection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into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subspace</a:t>
            </a:r>
            <a:r>
              <a:rPr lang="it-IT" dirty="0">
                <a:solidFill>
                  <a:schemeClr val="bg1"/>
                </a:solidFill>
              </a:rPr>
              <a:t> with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feaure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initial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space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C029F8-A93C-BEA8-5E65-5E2839AE4CBC}"/>
              </a:ext>
            </a:extLst>
          </p:cNvPr>
          <p:cNvSpPr txBox="1"/>
          <p:nvPr/>
        </p:nvSpPr>
        <p:spPr>
          <a:xfrm>
            <a:off x="911441" y="1830591"/>
            <a:ext cx="1020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aim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dimensionality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reduction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techniques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represent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r>
              <a:rPr lang="it-IT" dirty="0">
                <a:solidFill>
                  <a:schemeClr val="bg1"/>
                </a:solidFill>
              </a:rPr>
              <a:t> with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same</a:t>
            </a:r>
            <a:r>
              <a:rPr lang="it-IT" dirty="0">
                <a:solidFill>
                  <a:schemeClr val="bg1"/>
                </a:solidFill>
              </a:rPr>
              <a:t> time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mantaine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major informative gain </a:t>
            </a:r>
            <a:r>
              <a:rPr lang="it-IT" dirty="0" err="1">
                <a:solidFill>
                  <a:schemeClr val="bg1"/>
                </a:solidFill>
              </a:rPr>
              <a:t>carried</a:t>
            </a:r>
            <a:r>
              <a:rPr lang="it-IT" dirty="0">
                <a:solidFill>
                  <a:schemeClr val="bg1"/>
                </a:solidFill>
              </a:rPr>
              <a:t> out by the data.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C55F15-46CE-2229-C2CA-1EE5B0DE0AAC}"/>
              </a:ext>
            </a:extLst>
          </p:cNvPr>
          <p:cNvSpPr txBox="1"/>
          <p:nvPr/>
        </p:nvSpPr>
        <p:spPr>
          <a:xfrm>
            <a:off x="957309" y="2707689"/>
            <a:ext cx="101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pratiche </a:t>
            </a:r>
            <a:r>
              <a:rPr lang="it-IT" dirty="0" err="1">
                <a:solidFill>
                  <a:schemeClr val="bg1"/>
                </a:solidFill>
              </a:rPr>
              <a:t>exist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both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selection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dimensionality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E103F9-524B-D88E-118F-E03AD1D9EC9D}"/>
              </a:ext>
            </a:extLst>
          </p:cNvPr>
          <p:cNvSpPr txBox="1"/>
          <p:nvPr/>
        </p:nvSpPr>
        <p:spPr>
          <a:xfrm>
            <a:off x="1509203" y="3342398"/>
            <a:ext cx="833613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SBS (</a:t>
            </a:r>
            <a:r>
              <a:rPr lang="it-IT" dirty="0" err="1">
                <a:solidFill>
                  <a:schemeClr val="bg1"/>
                </a:solidFill>
              </a:rPr>
              <a:t>Sequential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Backward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Selection</a:t>
            </a:r>
            <a:r>
              <a:rPr lang="it-IT" dirty="0">
                <a:solidFill>
                  <a:schemeClr val="bg1"/>
                </a:solidFill>
              </a:rPr>
              <a:t>)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selection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PCA (</a:t>
            </a:r>
            <a:r>
              <a:rPr lang="it-IT" dirty="0" err="1">
                <a:solidFill>
                  <a:schemeClr val="bg1"/>
                </a:solidFill>
              </a:rPr>
              <a:t>Principal</a:t>
            </a:r>
            <a:r>
              <a:rPr lang="it-IT" dirty="0">
                <a:solidFill>
                  <a:schemeClr val="bg1"/>
                </a:solidFill>
              </a:rPr>
              <a:t> Component Analysis)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73F24B-C5DB-6A34-6DF7-5F9E330E0CF0}"/>
              </a:ext>
            </a:extLst>
          </p:cNvPr>
          <p:cNvSpPr txBox="1"/>
          <p:nvPr/>
        </p:nvSpPr>
        <p:spPr>
          <a:xfrm>
            <a:off x="957309" y="5035364"/>
            <a:ext cx="1044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In the sequel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present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detail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two</a:t>
            </a:r>
            <a:r>
              <a:rPr lang="it-IT" dirty="0">
                <a:solidFill>
                  <a:schemeClr val="bg1"/>
                </a:solidFill>
              </a:rPr>
              <a:t> techniques and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analyze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effects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applying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methods</a:t>
            </a:r>
            <a:r>
              <a:rPr lang="it-IT" dirty="0">
                <a:solidFill>
                  <a:schemeClr val="bg1"/>
                </a:solidFill>
              </a:rPr>
              <a:t> to Red Wine Quality </a:t>
            </a:r>
            <a:r>
              <a:rPr lang="it-IT" dirty="0" err="1">
                <a:solidFill>
                  <a:schemeClr val="bg1"/>
                </a:solidFill>
              </a:rPr>
              <a:t>Prediction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36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DB2BCF-6800-16EF-9839-36678E8C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34B1C3-A867-ACBE-465B-2EC92DE26EA4}"/>
              </a:ext>
            </a:extLst>
          </p:cNvPr>
          <p:cNvSpPr txBox="1"/>
          <p:nvPr/>
        </p:nvSpPr>
        <p:spPr>
          <a:xfrm>
            <a:off x="1088994" y="568171"/>
            <a:ext cx="10014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PCA (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Principal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Components Analysis)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DD98C1-8F1C-BCB1-A426-C90DCDAD97CC}"/>
              </a:ext>
            </a:extLst>
          </p:cNvPr>
          <p:cNvSpPr txBox="1"/>
          <p:nvPr/>
        </p:nvSpPr>
        <p:spPr>
          <a:xfrm>
            <a:off x="1088994" y="1313895"/>
            <a:ext cx="10200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Without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going</a:t>
            </a:r>
            <a:r>
              <a:rPr lang="it-IT" dirty="0">
                <a:solidFill>
                  <a:schemeClr val="bg1"/>
                </a:solidFill>
              </a:rPr>
              <a:t> more in </a:t>
            </a:r>
            <a:r>
              <a:rPr lang="it-IT" dirty="0" err="1">
                <a:solidFill>
                  <a:schemeClr val="bg1"/>
                </a:solidFill>
              </a:rPr>
              <a:t>detail</a:t>
            </a:r>
            <a:r>
              <a:rPr lang="it-IT" dirty="0">
                <a:solidFill>
                  <a:schemeClr val="bg1"/>
                </a:solidFill>
              </a:rPr>
              <a:t> ,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PCA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linear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transformation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with the </a:t>
            </a:r>
            <a:r>
              <a:rPr lang="it-IT" dirty="0" err="1">
                <a:solidFill>
                  <a:schemeClr val="bg1"/>
                </a:solidFill>
              </a:rPr>
              <a:t>aim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represent</a:t>
            </a:r>
            <a:r>
              <a:rPr lang="it-IT" dirty="0">
                <a:solidFill>
                  <a:schemeClr val="bg1"/>
                </a:solidFill>
              </a:rPr>
              <a:t> data </a:t>
            </a:r>
            <a:r>
              <a:rPr lang="it-IT" dirty="0" err="1">
                <a:solidFill>
                  <a:schemeClr val="bg1"/>
                </a:solidFill>
              </a:rPr>
              <a:t>into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new features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space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with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previous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one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allows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reduce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models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complexity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30504D-3F67-6083-5500-A782C76F3B4A}"/>
              </a:ext>
            </a:extLst>
          </p:cNvPr>
          <p:cNvSpPr txBox="1"/>
          <p:nvPr/>
        </p:nvSpPr>
        <p:spPr>
          <a:xfrm>
            <a:off x="1088994" y="2389297"/>
            <a:ext cx="89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present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briefly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algorithm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9BAB63-A079-22AC-561F-E693B55D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90" y="3131181"/>
            <a:ext cx="52768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54098" y="3324799"/>
            <a:ext cx="6888665" cy="2241805"/>
          </a:xfrm>
        </p:spPr>
        <p:txBody>
          <a:bodyPr rtlCol="0"/>
          <a:lstStyle/>
          <a:p>
            <a:pPr rtl="0"/>
            <a:r>
              <a:rPr lang="it-IT" dirty="0" err="1"/>
              <a:t>Introduction</a:t>
            </a:r>
            <a:r>
              <a:rPr lang="it-IT" dirty="0"/>
              <a:t> , Red Wine Quality </a:t>
            </a:r>
            <a:r>
              <a:rPr lang="it-IT" dirty="0" err="1"/>
              <a:t>Predictions</a:t>
            </a:r>
            <a:endParaRPr lang="it-IT" dirty="0"/>
          </a:p>
          <a:p>
            <a:pPr rtl="0"/>
            <a:r>
              <a:rPr lang="it-IT" dirty="0" err="1"/>
              <a:t>Problem</a:t>
            </a:r>
            <a:r>
              <a:rPr lang="it-IT" dirty="0"/>
              <a:t> Analysis , Dataset Analysis</a:t>
            </a:r>
          </a:p>
          <a:p>
            <a:pPr rtl="0"/>
            <a:r>
              <a:rPr lang="it-IT" dirty="0" err="1"/>
              <a:t>Proposed</a:t>
            </a:r>
            <a:r>
              <a:rPr lang="it-IT" dirty="0"/>
              <a:t> Solution , Machine Learning </a:t>
            </a:r>
            <a:r>
              <a:rPr lang="it-IT" dirty="0" err="1"/>
              <a:t>Algorithms</a:t>
            </a:r>
            <a:r>
              <a:rPr lang="it-IT" dirty="0"/>
              <a:t> </a:t>
            </a:r>
            <a:r>
              <a:rPr lang="it-IT" dirty="0" err="1"/>
              <a:t>adopted</a:t>
            </a:r>
            <a:endParaRPr lang="it-IT" dirty="0"/>
          </a:p>
          <a:p>
            <a:pPr rtl="0"/>
            <a:r>
              <a:rPr lang="it-IT" dirty="0" err="1"/>
              <a:t>Sperimental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</a:p>
          <a:p>
            <a:pPr rtl="0"/>
            <a:r>
              <a:rPr lang="it-IT" dirty="0" err="1"/>
              <a:t>Conclusions</a:t>
            </a:r>
            <a:endParaRPr lang="it-IT" dirty="0"/>
          </a:p>
          <a:p>
            <a:pPr rtl="0"/>
            <a:endParaRPr lang="it-IT" dirty="0"/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4" y="6237287"/>
            <a:ext cx="4564069" cy="365125"/>
          </a:xfrm>
        </p:spPr>
        <p:txBody>
          <a:bodyPr rtlCol="0"/>
          <a:lstStyle/>
          <a:p>
            <a:pPr rtl="0"/>
            <a:r>
              <a:rPr lang="it-IT" dirty="0"/>
              <a:t>Nicola Corea – University of Calabria </a:t>
            </a:r>
            <a:r>
              <a:rPr lang="it-IT" dirty="0" err="1"/>
              <a:t>Dimes</a:t>
            </a:r>
            <a:endParaRPr lang="it-IT" dirty="0"/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A83CA4-EC05-DD2F-83C1-EFC15DD0FBE3}"/>
              </a:ext>
            </a:extLst>
          </p:cNvPr>
          <p:cNvSpPr txBox="1"/>
          <p:nvPr/>
        </p:nvSpPr>
        <p:spPr>
          <a:xfrm>
            <a:off x="1025624" y="2565646"/>
            <a:ext cx="671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these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presentation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the following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topics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are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discussed</a:t>
            </a:r>
            <a:endParaRPr lang="it-IT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detail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07A9526-E5DA-2B4A-F565-AF33A236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20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591DC0-E021-7E82-3391-784EEEF85B53}"/>
              </a:ext>
            </a:extLst>
          </p:cNvPr>
          <p:cNvSpPr txBox="1"/>
          <p:nvPr/>
        </p:nvSpPr>
        <p:spPr>
          <a:xfrm>
            <a:off x="951390" y="530195"/>
            <a:ext cx="1028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But </a:t>
            </a:r>
            <a:r>
              <a:rPr lang="it-IT" dirty="0" err="1">
                <a:solidFill>
                  <a:schemeClr val="bg1"/>
                </a:solidFill>
              </a:rPr>
              <a:t>remains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new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subspace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or ,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same</a:t>
            </a:r>
            <a:r>
              <a:rPr lang="it-IT" dirty="0">
                <a:solidFill>
                  <a:schemeClr val="bg1"/>
                </a:solidFill>
              </a:rPr>
              <a:t> , to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decide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principal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to use.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71C84A-7589-CB49-162F-9C2FE80B34DA}"/>
              </a:ext>
            </a:extLst>
          </p:cNvPr>
          <p:cNvSpPr txBox="1"/>
          <p:nvPr/>
        </p:nvSpPr>
        <p:spPr>
          <a:xfrm>
            <a:off x="951390" y="1367792"/>
            <a:ext cx="958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end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introduce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concept</a:t>
            </a:r>
            <a:r>
              <a:rPr lang="it-IT" dirty="0">
                <a:solidFill>
                  <a:schemeClr val="bg1"/>
                </a:solidFill>
              </a:rPr>
              <a:t> of «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explained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variance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ratios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4A1DB14-4A5A-95C2-E1EE-EF802B6BDBE7}"/>
                  </a:ext>
                </a:extLst>
              </p:cNvPr>
              <p:cNvSpPr txBox="1"/>
              <p:nvPr/>
            </p:nvSpPr>
            <p:spPr>
              <a:xfrm>
                <a:off x="3977197" y="1928390"/>
                <a:ext cx="3542190" cy="71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𝑒𝑣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4A1DB14-4A5A-95C2-E1EE-EF802B6BD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197" y="1928390"/>
                <a:ext cx="3542190" cy="714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A9E27497-5A20-6353-F0F8-348FBB80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43" y="3043257"/>
            <a:ext cx="4071964" cy="3084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E3855BD-BBB9-1DE3-E5D2-10D0F9ADA1B1}"/>
                  </a:ext>
                </a:extLst>
              </p:cNvPr>
              <p:cNvSpPr txBox="1"/>
              <p:nvPr/>
            </p:nvSpPr>
            <p:spPr>
              <a:xfrm>
                <a:off x="951390" y="3142157"/>
                <a:ext cx="59214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The image on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right</a:t>
                </a:r>
                <a:r>
                  <a:rPr lang="it-IT" dirty="0">
                    <a:solidFill>
                      <a:schemeClr val="bg1"/>
                    </a:solidFill>
                  </a:rPr>
                  <a:t> side , report the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𝑒𝑣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and the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cumulative sums</a:t>
                </a:r>
                <a:r>
                  <a:rPr lang="it-IT" dirty="0">
                    <a:solidFill>
                      <a:schemeClr val="bg1"/>
                    </a:solidFill>
                  </a:rPr>
                  <a:t>, in </a:t>
                </a:r>
                <a:r>
                  <a:rPr lang="it-IT" dirty="0" err="1">
                    <a:solidFill>
                      <a:schemeClr val="bg1"/>
                    </a:solidFill>
                  </a:rPr>
                  <a:t>manner</a:t>
                </a:r>
                <a:r>
                  <a:rPr lang="it-IT" dirty="0">
                    <a:solidFill>
                      <a:schemeClr val="bg1"/>
                    </a:solidFill>
                  </a:rPr>
                  <a:t> to decide </a:t>
                </a:r>
                <a:r>
                  <a:rPr lang="it-IT" dirty="0" err="1">
                    <a:solidFill>
                      <a:schemeClr val="bg1"/>
                    </a:solidFill>
                  </a:rPr>
                  <a:t>how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many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components</a:t>
                </a:r>
                <a:r>
                  <a:rPr lang="it-IT" dirty="0">
                    <a:solidFill>
                      <a:schemeClr val="bg1"/>
                    </a:solidFill>
                  </a:rPr>
                  <a:t> to use.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E3855BD-BBB9-1DE3-E5D2-10D0F9ADA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90" y="3142157"/>
                <a:ext cx="5921406" cy="923330"/>
              </a:xfrm>
              <a:prstGeom prst="rect">
                <a:avLst/>
              </a:prstGeom>
              <a:blipFill>
                <a:blip r:embed="rId4"/>
                <a:stretch>
                  <a:fillRect l="-824" t="-2632" r="-927" b="-9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1524FA-7578-49D4-71AF-90CDAC87D6B2}"/>
              </a:ext>
            </a:extLst>
          </p:cNvPr>
          <p:cNvSpPr txBox="1"/>
          <p:nvPr/>
        </p:nvSpPr>
        <p:spPr>
          <a:xfrm>
            <a:off x="951390" y="4262113"/>
            <a:ext cx="582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selecting</a:t>
            </a:r>
            <a:r>
              <a:rPr lang="it-IT" dirty="0">
                <a:solidFill>
                  <a:schemeClr val="bg1"/>
                </a:solidFill>
              </a:rPr>
              <a:t> the first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components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over </a:t>
            </a:r>
            <a:r>
              <a:rPr lang="it-IT" dirty="0" err="1">
                <a:solidFill>
                  <a:schemeClr val="bg1"/>
                </a:solidFill>
              </a:rPr>
              <a:t>than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70% </a:t>
            </a:r>
            <a:r>
              <a:rPr lang="it-IT" dirty="0">
                <a:solidFill>
                  <a:schemeClr val="bg1"/>
                </a:solidFill>
              </a:rPr>
              <a:t>of information </a:t>
            </a:r>
            <a:r>
              <a:rPr lang="it-IT" dirty="0" err="1">
                <a:solidFill>
                  <a:schemeClr val="bg1"/>
                </a:solidFill>
              </a:rPr>
              <a:t>brought</a:t>
            </a:r>
            <a:r>
              <a:rPr lang="it-IT" dirty="0">
                <a:solidFill>
                  <a:schemeClr val="bg1"/>
                </a:solidFill>
              </a:rPr>
              <a:t> by the data.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DF6604-E468-27D0-90D7-48BCFD741688}"/>
              </a:ext>
            </a:extLst>
          </p:cNvPr>
          <p:cNvSpPr txBox="1"/>
          <p:nvPr/>
        </p:nvSpPr>
        <p:spPr>
          <a:xfrm>
            <a:off x="951691" y="5123235"/>
            <a:ext cx="560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 , in the sequel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use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PCA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represent</a:t>
            </a:r>
            <a:r>
              <a:rPr lang="it-IT" dirty="0">
                <a:solidFill>
                  <a:schemeClr val="bg1"/>
                </a:solidFill>
              </a:rPr>
              <a:t> the data in a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subspace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of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r>
              <a:rPr lang="it-IT" dirty="0">
                <a:solidFill>
                  <a:schemeClr val="bg1"/>
                </a:solidFill>
              </a:rPr>
              <a:t> new features.</a:t>
            </a:r>
          </a:p>
        </p:txBody>
      </p:sp>
    </p:spTree>
    <p:extLst>
      <p:ext uri="{BB962C8B-B14F-4D97-AF65-F5344CB8AC3E}">
        <p14:creationId xmlns:p14="http://schemas.microsoft.com/office/powerpoint/2010/main" val="12439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CA82457-22E2-7632-B85F-90C9C294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21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5F31D9-2875-8320-3539-83C6AB250EE8}"/>
              </a:ext>
            </a:extLst>
          </p:cNvPr>
          <p:cNvSpPr txBox="1"/>
          <p:nvPr/>
        </p:nvSpPr>
        <p:spPr>
          <a:xfrm>
            <a:off x="985421" y="674704"/>
            <a:ext cx="1111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 </a:t>
            </a:r>
            <a:r>
              <a:rPr lang="it-IT" dirty="0" err="1">
                <a:solidFill>
                  <a:schemeClr val="bg1"/>
                </a:solidFill>
              </a:rPr>
              <a:t>now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model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new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subspace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represent</a:t>
            </a:r>
            <a:r>
              <a:rPr lang="it-IT" dirty="0">
                <a:solidFill>
                  <a:schemeClr val="bg1"/>
                </a:solidFill>
              </a:rPr>
              <a:t> data with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four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features</a:t>
            </a:r>
            <a:r>
              <a:rPr lang="it-IT" dirty="0">
                <a:solidFill>
                  <a:schemeClr val="bg1"/>
                </a:solidFill>
              </a:rPr>
              <a:t>. In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after </a:t>
            </a:r>
            <a:r>
              <a:rPr lang="it-IT" dirty="0" err="1">
                <a:solidFill>
                  <a:schemeClr val="bg1"/>
                </a:solidFill>
              </a:rPr>
              <a:t>doing</a:t>
            </a:r>
            <a:r>
              <a:rPr lang="it-IT" dirty="0">
                <a:solidFill>
                  <a:schemeClr val="bg1"/>
                </a:solidFill>
              </a:rPr>
              <a:t> so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compare the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0E9B32F7-BACE-17AE-18CF-7F476C27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05482"/>
              </p:ext>
            </p:extLst>
          </p:nvPr>
        </p:nvGraphicFramePr>
        <p:xfrm>
          <a:off x="2032000" y="1939293"/>
          <a:ext cx="8127999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452662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946289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9877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Classifier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Validation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4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 | 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408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250354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8009DE-02AB-0F18-B988-B16AE4C2B5E6}"/>
              </a:ext>
            </a:extLst>
          </p:cNvPr>
          <p:cNvSpPr txBox="1"/>
          <p:nvPr/>
        </p:nvSpPr>
        <p:spPr>
          <a:xfrm>
            <a:off x="985421" y="3586578"/>
            <a:ext cx="1026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shows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applying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PCA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method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don’t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have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losses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in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Validation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but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only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reduction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(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0,01%</a:t>
            </a:r>
            <a:r>
              <a:rPr lang="it-IT" dirty="0">
                <a:solidFill>
                  <a:schemeClr val="bg1"/>
                </a:solidFill>
              </a:rPr>
              <a:t>) in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Training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B95ACB-2D35-18A6-CF97-B5BE1C0027AD}"/>
              </a:ext>
            </a:extLst>
          </p:cNvPr>
          <p:cNvSpPr txBox="1"/>
          <p:nvPr/>
        </p:nvSpPr>
        <p:spPr>
          <a:xfrm>
            <a:off x="985421" y="4572000"/>
            <a:ext cx="100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Conclusion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6DD7FB-1E5E-F562-5390-81958C4BECD6}"/>
              </a:ext>
            </a:extLst>
          </p:cNvPr>
          <p:cNvSpPr txBox="1"/>
          <p:nvPr/>
        </p:nvSpPr>
        <p:spPr>
          <a:xfrm>
            <a:off x="985421" y="5060272"/>
            <a:ext cx="1026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Thanks to the PCA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obtain</a:t>
            </a:r>
            <a:r>
              <a:rPr lang="it-IT" dirty="0">
                <a:solidFill>
                  <a:schemeClr val="bg1"/>
                </a:solidFill>
              </a:rPr>
              <a:t> good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with a </a:t>
            </a:r>
            <a:r>
              <a:rPr lang="it-IT" dirty="0" err="1">
                <a:solidFill>
                  <a:schemeClr val="bg1"/>
                </a:solidFill>
              </a:rPr>
              <a:t>lower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of features </a:t>
            </a:r>
            <a:r>
              <a:rPr lang="it-IT" dirty="0" err="1">
                <a:solidFill>
                  <a:schemeClr val="bg1"/>
                </a:solidFill>
              </a:rPr>
              <a:t>taken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consideration</a:t>
            </a:r>
            <a:r>
              <a:rPr lang="it-IT" dirty="0">
                <a:solidFill>
                  <a:schemeClr val="bg1"/>
                </a:solidFill>
              </a:rPr>
              <a:t> , so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use ensemble techniques to reduce </a:t>
            </a:r>
            <a:r>
              <a:rPr lang="it-IT" dirty="0" err="1">
                <a:solidFill>
                  <a:schemeClr val="bg1"/>
                </a:solidFill>
              </a:rPr>
              <a:t>overfitting</a:t>
            </a:r>
            <a:r>
              <a:rPr lang="it-IT" dirty="0">
                <a:solidFill>
                  <a:schemeClr val="bg1"/>
                </a:solidFill>
              </a:rPr>
              <a:t> of the models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a large </a:t>
            </a:r>
            <a:r>
              <a:rPr lang="it-IT" dirty="0" err="1">
                <a:solidFill>
                  <a:schemeClr val="bg1"/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51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101666C-0DEB-3931-ED8C-47C08E6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22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64F890-CDC0-F85A-47F5-53424C671F53}"/>
              </a:ext>
            </a:extLst>
          </p:cNvPr>
          <p:cNvSpPr txBox="1"/>
          <p:nvPr/>
        </p:nvSpPr>
        <p:spPr>
          <a:xfrm>
            <a:off x="796031" y="488271"/>
            <a:ext cx="10599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SBS (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Sequential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Backward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Selection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2C3F7F-893C-6931-FF00-94F19FECA1BB}"/>
              </a:ext>
            </a:extLst>
          </p:cNvPr>
          <p:cNvSpPr txBox="1"/>
          <p:nvPr/>
        </p:nvSpPr>
        <p:spPr>
          <a:xfrm>
            <a:off x="796031" y="1247143"/>
            <a:ext cx="9916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SBS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selection</a:t>
            </a:r>
            <a:r>
              <a:rPr lang="it-IT" dirty="0">
                <a:solidFill>
                  <a:schemeClr val="bg1"/>
                </a:solidFill>
              </a:rPr>
              <a:t> technique for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dimensionality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mean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the end of the </a:t>
            </a:r>
            <a:r>
              <a:rPr lang="it-IT" dirty="0" err="1">
                <a:solidFill>
                  <a:schemeClr val="bg1"/>
                </a:solidFill>
              </a:rPr>
              <a:t>process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represented</a:t>
            </a:r>
            <a:r>
              <a:rPr lang="it-IT" dirty="0">
                <a:solidFill>
                  <a:schemeClr val="bg1"/>
                </a:solidFill>
              </a:rPr>
              <a:t> by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same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features </a:t>
            </a:r>
            <a:r>
              <a:rPr lang="it-IT" dirty="0">
                <a:solidFill>
                  <a:schemeClr val="bg1"/>
                </a:solidFill>
              </a:rPr>
              <a:t>, with the </a:t>
            </a:r>
            <a:r>
              <a:rPr lang="it-IT" dirty="0" err="1">
                <a:solidFill>
                  <a:schemeClr val="bg1"/>
                </a:solidFill>
              </a:rPr>
              <a:t>difference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of features </a:t>
            </a:r>
            <a:r>
              <a:rPr lang="it-IT" dirty="0" err="1">
                <a:solidFill>
                  <a:schemeClr val="bg1"/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should</a:t>
            </a:r>
            <a:r>
              <a:rPr lang="it-IT" dirty="0">
                <a:solidFill>
                  <a:schemeClr val="bg1"/>
                </a:solidFill>
              </a:rPr>
              <a:t> be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lower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than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initial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one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FA2991-5FBE-4CF1-216D-9484F78E0FE5}"/>
                  </a:ext>
                </a:extLst>
              </p:cNvPr>
              <p:cNvSpPr txBox="1"/>
              <p:nvPr/>
            </p:nvSpPr>
            <p:spPr>
              <a:xfrm>
                <a:off x="796031" y="2380080"/>
                <a:ext cx="99163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Fixed the </a:t>
                </a:r>
                <a:r>
                  <a:rPr lang="it-IT" dirty="0" err="1">
                    <a:solidFill>
                      <a:schemeClr val="bg1"/>
                    </a:solidFill>
                  </a:rPr>
                  <a:t>number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of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desidered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features </a:t>
                </a:r>
                <a:r>
                  <a:rPr lang="it-IT" dirty="0">
                    <a:solidFill>
                      <a:schemeClr val="bg1"/>
                    </a:solidFill>
                  </a:rPr>
                  <a:t>, the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SBS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a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brute force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method</a:t>
                </a:r>
                <a:r>
                  <a:rPr lang="it-IT" dirty="0">
                    <a:solidFill>
                      <a:schemeClr val="bg1"/>
                    </a:solidFill>
                  </a:rPr>
                  <a:t>. </a:t>
                </a:r>
                <a:r>
                  <a:rPr lang="it-IT" dirty="0" err="1">
                    <a:solidFill>
                      <a:schemeClr val="bg1"/>
                    </a:solidFill>
                  </a:rPr>
                  <a:t>Infact</a:t>
                </a:r>
                <a:r>
                  <a:rPr lang="it-IT" dirty="0">
                    <a:solidFill>
                      <a:schemeClr val="bg1"/>
                    </a:solidFill>
                  </a:rPr>
                  <a:t> , </a:t>
                </a:r>
                <a:r>
                  <a:rPr lang="it-IT" dirty="0" err="1">
                    <a:solidFill>
                      <a:schemeClr val="bg1"/>
                    </a:solidFill>
                  </a:rPr>
                  <a:t>fixed</a:t>
                </a:r>
                <a:r>
                  <a:rPr lang="it-IT" dirty="0">
                    <a:solidFill>
                      <a:schemeClr val="bg1"/>
                    </a:solidFill>
                  </a:rPr>
                  <a:t> a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metric</a:t>
                </a:r>
                <a:r>
                  <a:rPr lang="it-IT" dirty="0">
                    <a:solidFill>
                      <a:schemeClr val="bg1"/>
                    </a:solidFill>
                  </a:rPr>
                  <a:t> , </a:t>
                </a:r>
                <a:r>
                  <a:rPr lang="it-IT" dirty="0" err="1">
                    <a:solidFill>
                      <a:schemeClr val="bg1"/>
                    </a:solidFill>
                  </a:rPr>
                  <a:t>it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select</a:t>
                </a:r>
                <a:r>
                  <a:rPr lang="it-IT" dirty="0">
                    <a:solidFill>
                      <a:schemeClr val="bg1"/>
                    </a:solidFill>
                  </a:rPr>
                  <a:t> the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features </a:t>
                </a:r>
                <a:r>
                  <a:rPr lang="it-IT" dirty="0" err="1">
                    <a:solidFill>
                      <a:schemeClr val="bg1"/>
                    </a:solidFill>
                  </a:rPr>
                  <a:t>that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give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us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better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result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in </a:t>
                </a:r>
                <a:r>
                  <a:rPr lang="it-IT" dirty="0" err="1">
                    <a:solidFill>
                      <a:schemeClr val="bg1"/>
                    </a:solidFill>
                  </a:rPr>
                  <a:t>term</a:t>
                </a:r>
                <a:r>
                  <a:rPr lang="it-IT" dirty="0">
                    <a:solidFill>
                      <a:schemeClr val="bg1"/>
                    </a:solidFill>
                  </a:rPr>
                  <a:t> of the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metric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selected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bg1"/>
                    </a:solidFill>
                  </a:rPr>
                  <a:t>, for </a:t>
                </a:r>
                <a:r>
                  <a:rPr lang="it-IT" dirty="0" err="1">
                    <a:solidFill>
                      <a:schemeClr val="bg1"/>
                    </a:solidFill>
                  </a:rPr>
                  <a:t>example</a:t>
                </a:r>
                <a:r>
                  <a:rPr lang="it-IT" dirty="0">
                    <a:solidFill>
                      <a:schemeClr val="bg1"/>
                    </a:solidFill>
                  </a:rPr>
                  <a:t> in </a:t>
                </a:r>
                <a:r>
                  <a:rPr lang="it-IT" dirty="0" err="1">
                    <a:solidFill>
                      <a:schemeClr val="bg1"/>
                    </a:solidFill>
                  </a:rPr>
                  <a:t>our</a:t>
                </a:r>
                <a:r>
                  <a:rPr lang="it-IT" dirty="0">
                    <a:solidFill>
                      <a:schemeClr val="bg1"/>
                    </a:solidFill>
                  </a:rPr>
                  <a:t> case the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accuracy</a:t>
                </a:r>
                <a:r>
                  <a:rPr lang="it-IT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FA2991-5FBE-4CF1-216D-9484F78E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1" y="2380080"/>
                <a:ext cx="9916358" cy="923330"/>
              </a:xfrm>
              <a:prstGeom prst="rect">
                <a:avLst/>
              </a:prstGeom>
              <a:blipFill>
                <a:blip r:embed="rId2"/>
                <a:stretch>
                  <a:fillRect l="-554" t="-2632" r="-554" b="-9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6BAAE8-4F48-C86D-FB7E-B5E3FB90E248}"/>
              </a:ext>
            </a:extLst>
          </p:cNvPr>
          <p:cNvSpPr txBox="1"/>
          <p:nvPr/>
        </p:nvSpPr>
        <p:spPr>
          <a:xfrm>
            <a:off x="796031" y="3411690"/>
            <a:ext cx="579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the sequel , the SBS </a:t>
            </a:r>
            <a:r>
              <a:rPr lang="it-IT" dirty="0" err="1">
                <a:solidFill>
                  <a:schemeClr val="bg1"/>
                </a:solidFill>
              </a:rPr>
              <a:t>algorithm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FA98F4-C672-2FA9-2D4A-FFA0DD5C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10" y="3596356"/>
            <a:ext cx="4463181" cy="28277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5F1787-0FDA-AA83-7E2B-79DDE5EECB73}"/>
              </a:ext>
            </a:extLst>
          </p:cNvPr>
          <p:cNvSpPr txBox="1"/>
          <p:nvPr/>
        </p:nvSpPr>
        <p:spPr>
          <a:xfrm>
            <a:off x="796031" y="3986074"/>
            <a:ext cx="446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taken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input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X dataset </a:t>
            </a:r>
            <a:r>
              <a:rPr lang="it-IT" dirty="0">
                <a:solidFill>
                  <a:schemeClr val="bg1"/>
                </a:solidFill>
              </a:rPr>
              <a:t>,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k features </a:t>
            </a:r>
            <a:r>
              <a:rPr lang="it-IT" dirty="0">
                <a:solidFill>
                  <a:schemeClr val="bg1"/>
                </a:solidFill>
              </a:rPr>
              <a:t>and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estimator</a:t>
            </a:r>
            <a:r>
              <a:rPr lang="it-IT" dirty="0">
                <a:solidFill>
                  <a:schemeClr val="bg1"/>
                </a:solidFill>
              </a:rPr>
              <a:t> , and outputs the set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I of features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E38E48-1FB9-FE80-6383-7F5C9ADA51B2}"/>
              </a:ext>
            </a:extLst>
          </p:cNvPr>
          <p:cNvSpPr txBox="1"/>
          <p:nvPr/>
        </p:nvSpPr>
        <p:spPr>
          <a:xfrm>
            <a:off x="796031" y="5019083"/>
            <a:ext cx="437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Remeber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said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with SBS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the features </a:t>
            </a:r>
            <a:r>
              <a:rPr lang="it-IT" dirty="0" err="1">
                <a:solidFill>
                  <a:schemeClr val="bg1"/>
                </a:solidFill>
              </a:rPr>
              <a:t>representing</a:t>
            </a:r>
            <a:r>
              <a:rPr lang="it-IT" dirty="0">
                <a:solidFill>
                  <a:schemeClr val="bg1"/>
                </a:solidFill>
              </a:rPr>
              <a:t> the data.</a:t>
            </a:r>
          </a:p>
        </p:txBody>
      </p:sp>
    </p:spTree>
    <p:extLst>
      <p:ext uri="{BB962C8B-B14F-4D97-AF65-F5344CB8AC3E}">
        <p14:creationId xmlns:p14="http://schemas.microsoft.com/office/powerpoint/2010/main" val="374331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01B9165-70AE-3A74-68F6-6DA96427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02F360-5F4E-DF7A-EF85-55D2833B2D8A}"/>
                  </a:ext>
                </a:extLst>
              </p:cNvPr>
              <p:cNvSpPr txBox="1"/>
              <p:nvPr/>
            </p:nvSpPr>
            <p:spPr>
              <a:xfrm>
                <a:off x="926237" y="568170"/>
                <a:ext cx="103868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bg1"/>
                    </a:solidFill>
                  </a:rPr>
                  <a:t>Now </a:t>
                </a:r>
                <a:r>
                  <a:rPr lang="it-IT" dirty="0" err="1">
                    <a:solidFill>
                      <a:schemeClr val="bg1"/>
                    </a:solidFill>
                  </a:rPr>
                  <a:t>is</a:t>
                </a:r>
                <a:r>
                  <a:rPr lang="it-IT" dirty="0">
                    <a:solidFill>
                      <a:schemeClr val="bg1"/>
                    </a:solidFill>
                  </a:rPr>
                  <a:t> the moment to </a:t>
                </a:r>
                <a:r>
                  <a:rPr lang="it-IT" dirty="0" err="1">
                    <a:solidFill>
                      <a:schemeClr val="bg1"/>
                    </a:solidFill>
                  </a:rPr>
                  <a:t>apply</a:t>
                </a:r>
                <a:r>
                  <a:rPr lang="it-IT" dirty="0">
                    <a:solidFill>
                      <a:schemeClr val="bg1"/>
                    </a:solidFill>
                  </a:rPr>
                  <a:t> the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SBS strategy</a:t>
                </a:r>
                <a:r>
                  <a:rPr lang="it-IT" dirty="0">
                    <a:solidFill>
                      <a:schemeClr val="bg1"/>
                    </a:solidFill>
                  </a:rPr>
                  <a:t> to the 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Red Wine Quality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Prediction</a:t>
                </a:r>
                <a:r>
                  <a:rPr lang="it-IT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3">
                        <a:lumMod val="75000"/>
                      </a:schemeClr>
                    </a:solidFill>
                  </a:rPr>
                  <a:t>Problem</a:t>
                </a:r>
                <a:r>
                  <a:rPr lang="it-IT" dirty="0">
                    <a:solidFill>
                      <a:schemeClr val="bg1"/>
                    </a:solidFill>
                  </a:rPr>
                  <a:t>. In </a:t>
                </a:r>
                <a:r>
                  <a:rPr lang="it-IT" dirty="0" err="1">
                    <a:solidFill>
                      <a:schemeClr val="bg1"/>
                    </a:solidFill>
                  </a:rPr>
                  <a:t>particular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we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have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</a:rPr>
                  <a:t>selected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=6.</m:t>
                    </m:r>
                  </m:oMath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02F360-5F4E-DF7A-EF85-55D2833B2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7" y="568170"/>
                <a:ext cx="10386874" cy="646331"/>
              </a:xfrm>
              <a:prstGeom prst="rect">
                <a:avLst/>
              </a:prstGeom>
              <a:blipFill>
                <a:blip r:embed="rId2"/>
                <a:stretch>
                  <a:fillRect l="-528" t="-3774" r="-469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D2EAA2-A15F-4271-ED57-7617C5698F15}"/>
              </a:ext>
            </a:extLst>
          </p:cNvPr>
          <p:cNvSpPr txBox="1"/>
          <p:nvPr/>
        </p:nvSpPr>
        <p:spPr>
          <a:xfrm>
            <a:off x="2059619" y="1455938"/>
            <a:ext cx="1029217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ottimizzazione indici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 &gt; </a:t>
            </a:r>
            <a:r>
              <a:rPr lang="it-IT" sz="16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.k_f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memorizzazione score per ogni sottoinsieme di indici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scores   = []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sottoIns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[]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presa in considerazione di tutte le combinazioni di </a:t>
            </a:r>
            <a:r>
              <a:rPr lang="it-IT" sz="16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- 1 indici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it-IT" sz="16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combinations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sz="16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indici,r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- 1):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valutazione modello su sottoinsieme p di caratteristiche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scoreModello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sz="16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.valutaIndici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X_train,X_test,y_train,y_test,p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memorizzazione sottoinsieme di indici e score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scores.append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scoreModello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sottoIns.append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(p)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selezione sottoinsieme ottimale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indiceBest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  =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np.argmax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(scores)</a:t>
            </a:r>
          </a:p>
          <a:p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self.indici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 =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sottoIns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indiceBest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self.sottoIns.append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self.indici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self.scores.append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(scores[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indiceBest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aggiornamento</a:t>
            </a:r>
            <a:endParaRPr lang="it-IT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          = </a:t>
            </a:r>
            <a:r>
              <a:rPr lang="it-IT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it-IT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- 1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438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512051-3330-AF6D-B916-808E8A1C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24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3DC1BF-4D79-3B91-F2FA-AEA503A6BB00}"/>
              </a:ext>
            </a:extLst>
          </p:cNvPr>
          <p:cNvSpPr txBox="1"/>
          <p:nvPr/>
        </p:nvSpPr>
        <p:spPr>
          <a:xfrm>
            <a:off x="852257" y="477629"/>
            <a:ext cx="1076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application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SBS strategy </a:t>
            </a:r>
            <a:r>
              <a:rPr lang="it-IT" dirty="0" err="1">
                <a:solidFill>
                  <a:schemeClr val="bg1"/>
                </a:solidFill>
              </a:rPr>
              <a:t>return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the following set of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six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important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features 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give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best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result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3C77C4-8A6A-F220-486E-37FA3A17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1" y="1480767"/>
            <a:ext cx="5362575" cy="7715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50C395-AD4B-DAD1-0F61-CE97A6A2ED2A}"/>
              </a:ext>
            </a:extLst>
          </p:cNvPr>
          <p:cNvSpPr txBox="1"/>
          <p:nvPr/>
        </p:nvSpPr>
        <p:spPr>
          <a:xfrm>
            <a:off x="844856" y="2609099"/>
            <a:ext cx="1050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There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Random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Forest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technique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return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us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most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important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features </a:t>
            </a:r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mean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inpurity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calculated</a:t>
            </a:r>
            <a:r>
              <a:rPr lang="it-IT" dirty="0">
                <a:solidFill>
                  <a:schemeClr val="bg1"/>
                </a:solidFill>
              </a:rPr>
              <a:t> by a set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decision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tree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4D93E93-576B-E7BC-5592-AA57C231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96" y="3428763"/>
            <a:ext cx="3270913" cy="316256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6F2286D-2794-6CCF-40A1-99AF025D7683}"/>
              </a:ext>
            </a:extLst>
          </p:cNvPr>
          <p:cNvSpPr txBox="1"/>
          <p:nvPr/>
        </p:nvSpPr>
        <p:spPr>
          <a:xfrm>
            <a:off x="844856" y="3428763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And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important</a:t>
            </a:r>
            <a:r>
              <a:rPr lang="it-IT" dirty="0">
                <a:solidFill>
                  <a:schemeClr val="bg1"/>
                </a:solidFill>
              </a:rPr>
              <a:t> to note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the features </a:t>
            </a:r>
            <a:r>
              <a:rPr lang="it-IT" dirty="0" err="1">
                <a:solidFill>
                  <a:schemeClr val="bg1"/>
                </a:solidFill>
              </a:rPr>
              <a:t>selected</a:t>
            </a:r>
            <a:r>
              <a:rPr lang="it-IT" dirty="0">
                <a:solidFill>
                  <a:schemeClr val="bg1"/>
                </a:solidFill>
              </a:rPr>
              <a:t> by SBS are the best features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mean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inpurity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returned</a:t>
            </a:r>
            <a:r>
              <a:rPr lang="it-IT" dirty="0">
                <a:solidFill>
                  <a:schemeClr val="bg1"/>
                </a:solidFill>
              </a:rPr>
              <a:t> by the Random </a:t>
            </a:r>
            <a:r>
              <a:rPr lang="it-IT" dirty="0" err="1">
                <a:solidFill>
                  <a:schemeClr val="bg1"/>
                </a:solidFill>
              </a:rPr>
              <a:t>Forest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DF0BD468-AB8A-0D4B-5F98-C23E6C59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7821"/>
              </p:ext>
            </p:extLst>
          </p:nvPr>
        </p:nvGraphicFramePr>
        <p:xfrm>
          <a:off x="974323" y="4740569"/>
          <a:ext cx="6399318" cy="13021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16962">
                  <a:extLst>
                    <a:ext uri="{9D8B030D-6E8A-4147-A177-3AD203B41FA5}">
                      <a16:colId xmlns:a16="http://schemas.microsoft.com/office/drawing/2014/main" val="3367653639"/>
                    </a:ext>
                  </a:extLst>
                </a:gridCol>
                <a:gridCol w="2166152">
                  <a:extLst>
                    <a:ext uri="{9D8B030D-6E8A-4147-A177-3AD203B41FA5}">
                      <a16:colId xmlns:a16="http://schemas.microsoft.com/office/drawing/2014/main" val="702703509"/>
                    </a:ext>
                  </a:extLst>
                </a:gridCol>
                <a:gridCol w="2416204">
                  <a:extLst>
                    <a:ext uri="{9D8B030D-6E8A-4147-A177-3AD203B41FA5}">
                      <a16:colId xmlns:a16="http://schemas.microsoft.com/office/drawing/2014/main" val="732379572"/>
                    </a:ext>
                  </a:extLst>
                </a:gridCol>
              </a:tblGrid>
              <a:tr h="39102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Classifier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Validation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442438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 | SBS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51032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5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07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D2D44D-610D-CFA4-7178-E0390CCC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29" y="821289"/>
            <a:ext cx="6910627" cy="1164882"/>
          </a:xfrm>
        </p:spPr>
        <p:txBody>
          <a:bodyPr/>
          <a:lstStyle/>
          <a:p>
            <a:r>
              <a:rPr lang="it-IT" sz="3600" dirty="0"/>
              <a:t>MLP (</a:t>
            </a:r>
            <a:r>
              <a:rPr lang="it-IT" sz="3600" dirty="0" err="1"/>
              <a:t>Multilayer</a:t>
            </a:r>
            <a:r>
              <a:rPr lang="it-IT" sz="3600" dirty="0"/>
              <a:t> </a:t>
            </a:r>
            <a:r>
              <a:rPr lang="it-IT" sz="3600" dirty="0" err="1"/>
              <a:t>Perceptron</a:t>
            </a:r>
            <a:r>
              <a:rPr lang="it-IT" sz="3600" dirty="0"/>
              <a:t>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4F959C-FBF4-6F68-501F-643074409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8109" y="2530837"/>
            <a:ext cx="6888665" cy="961087"/>
          </a:xfrm>
        </p:spPr>
        <p:txBody>
          <a:bodyPr/>
          <a:lstStyle/>
          <a:p>
            <a:r>
              <a:rPr lang="it-IT" dirty="0"/>
              <a:t>After </a:t>
            </a:r>
            <a:r>
              <a:rPr lang="it-IT" dirty="0" err="1"/>
              <a:t>done</a:t>
            </a:r>
            <a:r>
              <a:rPr lang="it-IT" dirty="0"/>
              <a:t> the </a:t>
            </a: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train</a:t>
            </a:r>
            <a:r>
              <a:rPr lang="it-IT" dirty="0"/>
              <a:t> a </a:t>
            </a:r>
            <a:r>
              <a:rPr lang="it-IT" dirty="0" err="1"/>
              <a:t>multilayer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for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7ADEDC-6B00-48CC-BAB2-CCECE8E6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0B6B649-57CB-0738-F005-C3DCC0CD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94" y="4101989"/>
            <a:ext cx="3925293" cy="23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3DAE509-FD0A-A8B9-1025-06DD6C6B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26</a:t>
            </a:fld>
            <a:endParaRPr lang="it-IT" noProof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420EE4-CDBB-7167-A971-81F6B015865D}"/>
              </a:ext>
            </a:extLst>
          </p:cNvPr>
          <p:cNvSpPr txBox="1"/>
          <p:nvPr/>
        </p:nvSpPr>
        <p:spPr>
          <a:xfrm>
            <a:off x="680621" y="639192"/>
            <a:ext cx="1083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We’ll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multilayer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perceptron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only</a:t>
            </a:r>
            <a:r>
              <a:rPr lang="it-IT" dirty="0">
                <a:solidFill>
                  <a:schemeClr val="bg1"/>
                </a:solidFill>
              </a:rPr>
              <a:t> an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hidden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layer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Because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kind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sufficient</a:t>
            </a:r>
            <a:r>
              <a:rPr lang="it-IT" dirty="0">
                <a:solidFill>
                  <a:schemeClr val="bg1"/>
                </a:solidFill>
              </a:rPr>
              <a:t>.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hidden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layer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composed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8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neurons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B3A6AE-E21A-441F-32C4-08E2B414811D}"/>
              </a:ext>
            </a:extLst>
          </p:cNvPr>
          <p:cNvSpPr txBox="1"/>
          <p:nvPr/>
        </p:nvSpPr>
        <p:spPr>
          <a:xfrm>
            <a:off x="680622" y="1500326"/>
            <a:ext cx="1083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The output </a:t>
            </a:r>
            <a:r>
              <a:rPr lang="it-IT" dirty="0" err="1">
                <a:solidFill>
                  <a:schemeClr val="bg1"/>
                </a:solidFill>
              </a:rPr>
              <a:t>layer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characterized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3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neurons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according</a:t>
            </a:r>
            <a:r>
              <a:rPr lang="it-IT" dirty="0">
                <a:solidFill>
                  <a:schemeClr val="bg1"/>
                </a:solidFill>
              </a:rPr>
              <a:t> to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One-Hot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encoding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technique.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A41B45-0BBC-9409-5F8C-2A2834E34366}"/>
              </a:ext>
            </a:extLst>
          </p:cNvPr>
          <p:cNvSpPr txBox="1"/>
          <p:nvPr/>
        </p:nvSpPr>
        <p:spPr>
          <a:xfrm>
            <a:off x="680622" y="2086252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activation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for the </a:t>
            </a:r>
            <a:r>
              <a:rPr lang="it-IT" dirty="0" err="1">
                <a:solidFill>
                  <a:schemeClr val="bg1"/>
                </a:solidFill>
              </a:rPr>
              <a:t>hidden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layer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ReLU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and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Softmax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for the output </a:t>
            </a:r>
            <a:r>
              <a:rPr lang="it-IT" dirty="0" err="1">
                <a:solidFill>
                  <a:schemeClr val="bg1"/>
                </a:solidFill>
              </a:rPr>
              <a:t>layer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CAAC94F-3C22-7E1B-CE28-B7F3E9CDB276}"/>
                  </a:ext>
                </a:extLst>
              </p:cNvPr>
              <p:cNvSpPr txBox="1"/>
              <p:nvPr/>
            </p:nvSpPr>
            <p:spPr>
              <a:xfrm>
                <a:off x="1571347" y="3986918"/>
                <a:ext cx="1775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CAAC94F-3C22-7E1B-CE28-B7F3E9CDB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47" y="3986918"/>
                <a:ext cx="1775422" cy="276999"/>
              </a:xfrm>
              <a:prstGeom prst="rect">
                <a:avLst/>
              </a:prstGeom>
              <a:blipFill>
                <a:blip r:embed="rId2"/>
                <a:stretch>
                  <a:fillRect l="-3780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EB417FC-BB45-62A1-5085-EB18D2D67F22}"/>
                  </a:ext>
                </a:extLst>
              </p:cNvPr>
              <p:cNvSpPr txBox="1"/>
              <p:nvPr/>
            </p:nvSpPr>
            <p:spPr>
              <a:xfrm>
                <a:off x="5397623" y="3808118"/>
                <a:ext cx="1647631" cy="634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EB417FC-BB45-62A1-5085-EB18D2D6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23" y="3808118"/>
                <a:ext cx="1647631" cy="634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67C1F5-6A46-0715-87AE-CFB7EF462BFF}"/>
                  </a:ext>
                </a:extLst>
              </p:cNvPr>
              <p:cNvSpPr txBox="1"/>
              <p:nvPr/>
            </p:nvSpPr>
            <p:spPr>
              <a:xfrm>
                <a:off x="8353887" y="3952742"/>
                <a:ext cx="2716567" cy="311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func>
                          <m:func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67C1F5-6A46-0715-87AE-CFB7EF462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87" y="3952742"/>
                <a:ext cx="2716567" cy="311175"/>
              </a:xfrm>
              <a:prstGeom prst="rect">
                <a:avLst/>
              </a:prstGeom>
              <a:blipFill>
                <a:blip r:embed="rId4"/>
                <a:stretch>
                  <a:fillRect l="-2915" t="-154902" b="-2274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B1BDDDF-F547-7855-D0C3-D6126814FA92}"/>
              </a:ext>
            </a:extLst>
          </p:cNvPr>
          <p:cNvSpPr txBox="1"/>
          <p:nvPr/>
        </p:nvSpPr>
        <p:spPr>
          <a:xfrm>
            <a:off x="680622" y="5484076"/>
            <a:ext cx="90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Note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cross-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entropy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cost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.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50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90EDC7C-14DC-B26E-DC03-DBBAE735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27</a:t>
            </a:fld>
            <a:endParaRPr lang="it-IT" noProof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2EF9109-2321-013C-C764-479C4634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65" y="448878"/>
            <a:ext cx="4105275" cy="33147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CF3314-EFE2-5F83-866F-E8C218F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61" y="448878"/>
            <a:ext cx="4200525" cy="3305175"/>
          </a:xfrm>
          <a:prstGeom prst="rect">
            <a:avLst/>
          </a:prstGeom>
        </p:spPr>
      </p:pic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A80411DC-0905-2552-E20C-257EBC2C1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49853"/>
              </p:ext>
            </p:extLst>
          </p:nvPr>
        </p:nvGraphicFramePr>
        <p:xfrm>
          <a:off x="1758201" y="4492676"/>
          <a:ext cx="8754370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0796">
                  <a:extLst>
                    <a:ext uri="{9D8B030D-6E8A-4147-A177-3AD203B41FA5}">
                      <a16:colId xmlns:a16="http://schemas.microsoft.com/office/drawing/2014/main" val="3782441049"/>
                    </a:ext>
                  </a:extLst>
                </a:gridCol>
                <a:gridCol w="2406388">
                  <a:extLst>
                    <a:ext uri="{9D8B030D-6E8A-4147-A177-3AD203B41FA5}">
                      <a16:colId xmlns:a16="http://schemas.microsoft.com/office/drawing/2014/main" val="1449604042"/>
                    </a:ext>
                  </a:extLst>
                </a:gridCol>
                <a:gridCol w="1944704">
                  <a:extLst>
                    <a:ext uri="{9D8B030D-6E8A-4147-A177-3AD203B41FA5}">
                      <a16:colId xmlns:a16="http://schemas.microsoft.com/office/drawing/2014/main" val="1474421454"/>
                    </a:ext>
                  </a:extLst>
                </a:gridCol>
                <a:gridCol w="2432482">
                  <a:extLst>
                    <a:ext uri="{9D8B030D-6E8A-4147-A177-3AD203B41FA5}">
                      <a16:colId xmlns:a16="http://schemas.microsoft.com/office/drawing/2014/main" val="328455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Loss </a:t>
                      </a:r>
                      <a:r>
                        <a:rPr lang="it-IT" dirty="0" err="1"/>
                        <a:t>Validation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Validation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69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0,2108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0,2630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18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4C70B6F-2770-7C5B-0883-49C28C8D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28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05C21D-8B73-7A2C-01A9-D39AD984D645}"/>
              </a:ext>
            </a:extLst>
          </p:cNvPr>
          <p:cNvSpPr txBox="1"/>
          <p:nvPr/>
        </p:nvSpPr>
        <p:spPr>
          <a:xfrm>
            <a:off x="831541" y="401787"/>
            <a:ext cx="10528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+mj-lt"/>
              </a:rPr>
              <a:t>References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51D132-B0D5-968A-FB30-ECFAD6591BFA}"/>
              </a:ext>
            </a:extLst>
          </p:cNvPr>
          <p:cNvSpPr txBox="1"/>
          <p:nvPr/>
        </p:nvSpPr>
        <p:spPr>
          <a:xfrm>
            <a:off x="831541" y="1197344"/>
            <a:ext cx="9232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[1] S. Kumar , K. </a:t>
            </a:r>
            <a:r>
              <a:rPr lang="it-IT" dirty="0" err="1">
                <a:solidFill>
                  <a:schemeClr val="bg1"/>
                </a:solidFill>
              </a:rPr>
              <a:t>Agrawal</a:t>
            </a:r>
            <a:r>
              <a:rPr lang="it-IT" dirty="0">
                <a:solidFill>
                  <a:schemeClr val="bg1"/>
                </a:solidFill>
              </a:rPr>
              <a:t> , N. Mandan , “Red Wine Quality </a:t>
            </a:r>
            <a:r>
              <a:rPr lang="it-IT" dirty="0" err="1">
                <a:solidFill>
                  <a:schemeClr val="bg1"/>
                </a:solidFill>
              </a:rPr>
              <a:t>Prediction</a:t>
            </a:r>
            <a:r>
              <a:rPr lang="it-IT" dirty="0">
                <a:solidFill>
                  <a:schemeClr val="bg1"/>
                </a:solidFill>
              </a:rPr>
              <a:t> Using Machine Learning Techniques”, (ICCCI -2020) 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[2] K. R. Dahal , J. N. Dahal , H. </a:t>
            </a:r>
            <a:r>
              <a:rPr lang="it-IT" dirty="0" err="1">
                <a:solidFill>
                  <a:schemeClr val="bg1"/>
                </a:solidFill>
              </a:rPr>
              <a:t>Banjade</a:t>
            </a:r>
            <a:r>
              <a:rPr lang="it-IT" dirty="0">
                <a:solidFill>
                  <a:schemeClr val="bg1"/>
                </a:solidFill>
              </a:rPr>
              <a:t> , S. </a:t>
            </a:r>
            <a:r>
              <a:rPr lang="it-IT" dirty="0" err="1">
                <a:solidFill>
                  <a:schemeClr val="bg1"/>
                </a:solidFill>
              </a:rPr>
              <a:t>Gaire</a:t>
            </a:r>
            <a:r>
              <a:rPr lang="it-IT" dirty="0">
                <a:solidFill>
                  <a:schemeClr val="bg1"/>
                </a:solidFill>
              </a:rPr>
              <a:t> “</a:t>
            </a:r>
            <a:r>
              <a:rPr lang="it-IT" dirty="0" err="1">
                <a:solidFill>
                  <a:schemeClr val="bg1"/>
                </a:solidFill>
              </a:rPr>
              <a:t>Prediction</a:t>
            </a:r>
            <a:r>
              <a:rPr lang="it-IT" dirty="0">
                <a:solidFill>
                  <a:schemeClr val="bg1"/>
                </a:solidFill>
              </a:rPr>
              <a:t> of Wine Quality Using Machine Learning </a:t>
            </a:r>
            <a:r>
              <a:rPr lang="it-IT" dirty="0" err="1">
                <a:solidFill>
                  <a:schemeClr val="bg1"/>
                </a:solidFill>
              </a:rPr>
              <a:t>Algorithms</a:t>
            </a:r>
            <a:r>
              <a:rPr lang="it-IT" dirty="0">
                <a:solidFill>
                  <a:schemeClr val="bg1"/>
                </a:solidFill>
              </a:rPr>
              <a:t>” , Open Journal of </a:t>
            </a:r>
            <a:r>
              <a:rPr lang="it-IT" dirty="0" err="1">
                <a:solidFill>
                  <a:schemeClr val="bg1"/>
                </a:solidFill>
              </a:rPr>
              <a:t>Statistics</a:t>
            </a:r>
            <a:r>
              <a:rPr lang="it-IT" dirty="0">
                <a:solidFill>
                  <a:schemeClr val="bg1"/>
                </a:solidFill>
              </a:rPr>
              <a:t>, 2021, 11, 278-289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[3] Y. Gupta “</a:t>
            </a:r>
            <a:r>
              <a:rPr lang="it-IT" dirty="0" err="1">
                <a:solidFill>
                  <a:schemeClr val="bg1"/>
                </a:solidFill>
              </a:rPr>
              <a:t>Selection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Important</a:t>
            </a:r>
            <a:r>
              <a:rPr lang="it-IT" dirty="0">
                <a:solidFill>
                  <a:schemeClr val="bg1"/>
                </a:solidFill>
              </a:rPr>
              <a:t> Features and </a:t>
            </a:r>
            <a:r>
              <a:rPr lang="it-IT" dirty="0" err="1">
                <a:solidFill>
                  <a:schemeClr val="bg1"/>
                </a:solidFill>
              </a:rPr>
              <a:t>Predicting</a:t>
            </a:r>
            <a:r>
              <a:rPr lang="it-IT" dirty="0">
                <a:solidFill>
                  <a:schemeClr val="bg1"/>
                </a:solidFill>
              </a:rPr>
              <a:t> Wine Quality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machine learning techniques” , ICSCC -2017.</a:t>
            </a:r>
          </a:p>
        </p:txBody>
      </p:sp>
    </p:spTree>
    <p:extLst>
      <p:ext uri="{BB962C8B-B14F-4D97-AF65-F5344CB8AC3E}">
        <p14:creationId xmlns:p14="http://schemas.microsoft.com/office/powerpoint/2010/main" val="262051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46E1-2B6A-97C6-BFB3-7A29C30D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62780"/>
            <a:ext cx="10515601" cy="859993"/>
          </a:xfrm>
        </p:spPr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C193C69-E620-3F45-1D87-DA30AF65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802EC4-CFE3-5AA5-CB17-219B436D337E}"/>
              </a:ext>
            </a:extLst>
          </p:cNvPr>
          <p:cNvSpPr txBox="1"/>
          <p:nvPr/>
        </p:nvSpPr>
        <p:spPr>
          <a:xfrm>
            <a:off x="691108" y="1571348"/>
            <a:ext cx="1080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>
                <a:solidFill>
                  <a:schemeClr val="bg1"/>
                </a:solidFill>
              </a:rPr>
              <a:t>The </a:t>
            </a:r>
            <a:r>
              <a:rPr lang="it-IT" sz="1800" dirty="0" err="1">
                <a:solidFill>
                  <a:schemeClr val="bg1"/>
                </a:solidFill>
              </a:rPr>
              <a:t>problem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considered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is</a:t>
            </a:r>
            <a:r>
              <a:rPr lang="it-IT" sz="1800" dirty="0">
                <a:solidFill>
                  <a:schemeClr val="bg1"/>
                </a:solidFill>
              </a:rPr>
              <a:t> the </a:t>
            </a:r>
            <a:r>
              <a:rPr lang="it-IT" sz="1800" dirty="0">
                <a:solidFill>
                  <a:schemeClr val="accent3">
                    <a:lumMod val="75000"/>
                  </a:schemeClr>
                </a:solidFill>
              </a:rPr>
              <a:t>Red Wine Quality </a:t>
            </a:r>
            <a:r>
              <a:rPr lang="it-IT" sz="1800" dirty="0" err="1">
                <a:solidFill>
                  <a:schemeClr val="accent3">
                    <a:lumMod val="75000"/>
                  </a:schemeClr>
                </a:solidFill>
              </a:rPr>
              <a:t>Prediction</a:t>
            </a:r>
            <a:r>
              <a:rPr lang="it-IT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it-IT" sz="1800" dirty="0">
                <a:solidFill>
                  <a:schemeClr val="bg1"/>
                </a:solidFill>
              </a:rPr>
              <a:t>.  Thanks to the work of P. Cortez , A. </a:t>
            </a:r>
            <a:r>
              <a:rPr lang="it-IT" sz="1800" dirty="0" err="1">
                <a:solidFill>
                  <a:schemeClr val="bg1"/>
                </a:solidFill>
              </a:rPr>
              <a:t>Cerdeira</a:t>
            </a:r>
            <a:r>
              <a:rPr lang="it-IT" sz="1800" dirty="0">
                <a:solidFill>
                  <a:schemeClr val="bg1"/>
                </a:solidFill>
              </a:rPr>
              <a:t> the dataset </a:t>
            </a:r>
            <a:r>
              <a:rPr lang="it-IT" sz="1800" dirty="0" err="1">
                <a:solidFill>
                  <a:schemeClr val="bg1"/>
                </a:solidFill>
              </a:rPr>
              <a:t>used</a:t>
            </a:r>
            <a:r>
              <a:rPr lang="it-IT" sz="1800" dirty="0">
                <a:solidFill>
                  <a:schemeClr val="bg1"/>
                </a:solidFill>
              </a:rPr>
              <a:t> for training </a:t>
            </a:r>
            <a:r>
              <a:rPr lang="it-IT" sz="1800" dirty="0" err="1">
                <a:solidFill>
                  <a:schemeClr val="bg1"/>
                </a:solidFill>
              </a:rPr>
              <a:t>our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classifiers</a:t>
            </a:r>
            <a:r>
              <a:rPr lang="it-IT" sz="1800" dirty="0">
                <a:solidFill>
                  <a:schemeClr val="bg1"/>
                </a:solidFill>
              </a:rPr>
              <a:t> (from </a:t>
            </a:r>
            <a:r>
              <a:rPr lang="it-IT" sz="1800" dirty="0">
                <a:solidFill>
                  <a:schemeClr val="accent3">
                    <a:lumMod val="75000"/>
                  </a:schemeClr>
                </a:solidFill>
              </a:rPr>
              <a:t>UCI Repository</a:t>
            </a:r>
            <a:r>
              <a:rPr lang="it-IT" sz="1800" dirty="0">
                <a:solidFill>
                  <a:schemeClr val="bg1"/>
                </a:solidFill>
              </a:rPr>
              <a:t>) </a:t>
            </a:r>
            <a:r>
              <a:rPr lang="it-IT" sz="1800" dirty="0" err="1">
                <a:solidFill>
                  <a:schemeClr val="bg1"/>
                </a:solidFill>
              </a:rPr>
              <a:t>contains</a:t>
            </a:r>
            <a:r>
              <a:rPr lang="it-IT" sz="1800" dirty="0">
                <a:solidFill>
                  <a:schemeClr val="bg1"/>
                </a:solidFill>
              </a:rPr>
              <a:t> 1599 </a:t>
            </a:r>
            <a:r>
              <a:rPr lang="it-IT" sz="1800" dirty="0" err="1">
                <a:solidFill>
                  <a:schemeClr val="bg1"/>
                </a:solidFill>
              </a:rPr>
              <a:t>examples</a:t>
            </a:r>
            <a:r>
              <a:rPr lang="it-IT" sz="1800" dirty="0">
                <a:solidFill>
                  <a:schemeClr val="bg1"/>
                </a:solidFill>
              </a:rPr>
              <a:t> of the </a:t>
            </a:r>
            <a:r>
              <a:rPr lang="it-IT" sz="1800" dirty="0" err="1">
                <a:solidFill>
                  <a:schemeClr val="accent3">
                    <a:lumMod val="75000"/>
                  </a:schemeClr>
                </a:solidFill>
              </a:rPr>
              <a:t>Vinho</a:t>
            </a:r>
            <a:r>
              <a:rPr lang="it-IT" sz="1800" dirty="0">
                <a:solidFill>
                  <a:schemeClr val="accent3">
                    <a:lumMod val="75000"/>
                  </a:schemeClr>
                </a:solidFill>
              </a:rPr>
              <a:t> Verde </a:t>
            </a:r>
            <a:r>
              <a:rPr lang="it-IT" sz="1800" dirty="0">
                <a:solidFill>
                  <a:schemeClr val="bg1"/>
                </a:solidFill>
              </a:rPr>
              <a:t>red </a:t>
            </a:r>
            <a:r>
              <a:rPr lang="it-IT" sz="1800" dirty="0" err="1">
                <a:solidFill>
                  <a:schemeClr val="bg1"/>
                </a:solidFill>
              </a:rPr>
              <a:t>wine</a:t>
            </a:r>
            <a:r>
              <a:rPr lang="it-IT" sz="1800" dirty="0">
                <a:solidFill>
                  <a:schemeClr val="bg1"/>
                </a:solidFill>
              </a:rPr>
              <a:t> . The </a:t>
            </a:r>
            <a:r>
              <a:rPr lang="it-IT" sz="1800" dirty="0" err="1">
                <a:solidFill>
                  <a:schemeClr val="bg1"/>
                </a:solidFill>
              </a:rPr>
              <a:t>wines</a:t>
            </a:r>
            <a:r>
              <a:rPr lang="it-IT" sz="1800" dirty="0">
                <a:solidFill>
                  <a:schemeClr val="bg1"/>
                </a:solidFill>
              </a:rPr>
              <a:t> are </a:t>
            </a:r>
            <a:r>
              <a:rPr lang="it-IT" sz="1800" dirty="0" err="1">
                <a:solidFill>
                  <a:schemeClr val="bg1"/>
                </a:solidFill>
              </a:rPr>
              <a:t>classified</a:t>
            </a:r>
            <a:r>
              <a:rPr lang="it-IT" sz="1800" dirty="0">
                <a:solidFill>
                  <a:schemeClr val="bg1"/>
                </a:solidFill>
              </a:rPr>
              <a:t> on the base of </a:t>
            </a:r>
            <a:r>
              <a:rPr lang="it-IT" sz="1800" dirty="0" err="1">
                <a:solidFill>
                  <a:schemeClr val="bg1"/>
                </a:solidFill>
              </a:rPr>
              <a:t>several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wine’s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characteristics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</a:rPr>
              <a:t>like: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00A8DA-171E-BF23-1965-B9A6D0787CAE}"/>
              </a:ext>
            </a:extLst>
          </p:cNvPr>
          <p:cNvSpPr txBox="1"/>
          <p:nvPr/>
        </p:nvSpPr>
        <p:spPr>
          <a:xfrm>
            <a:off x="1713390" y="2931475"/>
            <a:ext cx="95079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3">
                    <a:lumMod val="75000"/>
                  </a:schemeClr>
                </a:solidFill>
              </a:rPr>
              <a:t>Fixed</a:t>
            </a:r>
            <a:r>
              <a:rPr lang="it-IT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3">
                    <a:lumMod val="75000"/>
                  </a:schemeClr>
                </a:solidFill>
              </a:rPr>
              <a:t>Acidity</a:t>
            </a:r>
            <a:endParaRPr lang="it-IT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3">
                    <a:lumMod val="75000"/>
                  </a:schemeClr>
                </a:solidFill>
              </a:rPr>
              <a:t>Volatile </a:t>
            </a:r>
            <a:r>
              <a:rPr lang="it-IT" sz="2400" dirty="0" err="1">
                <a:solidFill>
                  <a:schemeClr val="accent3">
                    <a:lumMod val="75000"/>
                  </a:schemeClr>
                </a:solidFill>
              </a:rPr>
              <a:t>Acidity</a:t>
            </a:r>
            <a:endParaRPr lang="it-IT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3">
                    <a:lumMod val="75000"/>
                  </a:schemeClr>
                </a:solidFill>
              </a:rPr>
              <a:t>Citric</a:t>
            </a:r>
            <a:r>
              <a:rPr lang="it-IT" sz="2400" dirty="0">
                <a:solidFill>
                  <a:schemeClr val="accent3">
                    <a:lumMod val="75000"/>
                  </a:schemeClr>
                </a:solidFill>
              </a:rPr>
              <a:t> Acid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D6EDA01-DE89-4E2C-0AE1-04BC9C6479B4}"/>
              </a:ext>
            </a:extLst>
          </p:cNvPr>
          <p:cNvSpPr txBox="1"/>
          <p:nvPr/>
        </p:nvSpPr>
        <p:spPr>
          <a:xfrm>
            <a:off x="691108" y="4769524"/>
            <a:ext cx="1073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quality</a:t>
            </a:r>
            <a:r>
              <a:rPr lang="it-IT" dirty="0">
                <a:solidFill>
                  <a:schemeClr val="bg1"/>
                </a:solidFill>
              </a:rPr>
              <a:t> of the red </a:t>
            </a:r>
            <a:r>
              <a:rPr lang="it-IT" dirty="0" err="1">
                <a:solidFill>
                  <a:schemeClr val="bg1"/>
                </a:solidFill>
              </a:rPr>
              <a:t>wine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of 11 </a:t>
            </a:r>
            <a:r>
              <a:rPr lang="it-IT" dirty="0" err="1">
                <a:solidFill>
                  <a:schemeClr val="bg1"/>
                </a:solidFill>
              </a:rPr>
              <a:t>characteristics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represented</a:t>
            </a:r>
            <a:r>
              <a:rPr lang="it-IT" dirty="0">
                <a:solidFill>
                  <a:schemeClr val="bg1"/>
                </a:solidFill>
              </a:rPr>
              <a:t> by an </a:t>
            </a:r>
            <a:r>
              <a:rPr lang="it-IT" dirty="0" err="1">
                <a:solidFill>
                  <a:schemeClr val="bg1"/>
                </a:solidFill>
              </a:rPr>
              <a:t>integer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varying</a:t>
            </a:r>
            <a:r>
              <a:rPr lang="it-IT" dirty="0">
                <a:solidFill>
                  <a:schemeClr val="bg1"/>
                </a:solidFill>
              </a:rPr>
              <a:t> in the following </a:t>
            </a:r>
            <a:r>
              <a:rPr lang="it-IT" dirty="0" err="1">
                <a:solidFill>
                  <a:schemeClr val="bg1"/>
                </a:solidFill>
              </a:rPr>
              <a:t>interval</a:t>
            </a:r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375556-9675-84E0-AA66-733FF76941B3}"/>
                  </a:ext>
                </a:extLst>
              </p:cNvPr>
              <p:cNvSpPr txBox="1"/>
              <p:nvPr/>
            </p:nvSpPr>
            <p:spPr>
              <a:xfrm>
                <a:off x="4989646" y="5725306"/>
                <a:ext cx="22070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[ 3 , 8 ]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375556-9675-84E0-AA66-733FF7694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6" y="5725306"/>
                <a:ext cx="2207047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7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C2A8C92-65A9-9C76-F4F1-A31A44AE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5175A9-C69B-88A1-2905-7AA223A7B64F}"/>
              </a:ext>
            </a:extLst>
          </p:cNvPr>
          <p:cNvSpPr txBox="1"/>
          <p:nvPr/>
        </p:nvSpPr>
        <p:spPr>
          <a:xfrm>
            <a:off x="781235" y="718515"/>
            <a:ext cx="1034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Performance  Evaluation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479200-DFFB-9F13-ADD1-618AB443FFBB}"/>
              </a:ext>
            </a:extLst>
          </p:cNvPr>
          <p:cNvSpPr txBox="1"/>
          <p:nvPr/>
        </p:nvSpPr>
        <p:spPr>
          <a:xfrm>
            <a:off x="781235" y="1475421"/>
            <a:ext cx="9880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performance of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done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4AD5F5-8615-014E-AAAA-2570C5C27393}"/>
              </a:ext>
            </a:extLst>
          </p:cNvPr>
          <p:cNvSpPr txBox="1"/>
          <p:nvPr/>
        </p:nvSpPr>
        <p:spPr>
          <a:xfrm>
            <a:off x="781235" y="2109217"/>
            <a:ext cx="68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Said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272B903-28AE-EF72-D016-09222DAF31B3}"/>
                  </a:ext>
                </a:extLst>
              </p:cNvPr>
              <p:cNvSpPr txBox="1"/>
              <p:nvPr/>
            </p:nvSpPr>
            <p:spPr>
              <a:xfrm>
                <a:off x="1190623" y="2678436"/>
                <a:ext cx="6161103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𝐸𝑅𝑅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272B903-28AE-EF72-D016-09222DAF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3" y="2678436"/>
                <a:ext cx="6161103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54362B-F70D-A82B-B24D-6E593D94655A}"/>
              </a:ext>
            </a:extLst>
          </p:cNvPr>
          <p:cNvSpPr txBox="1"/>
          <p:nvPr/>
        </p:nvSpPr>
        <p:spPr>
          <a:xfrm>
            <a:off x="807867" y="3804643"/>
            <a:ext cx="885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classification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error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, </a:t>
            </a:r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defined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3F05EB8-5DE6-F37F-594D-C46C3651157B}"/>
                  </a:ext>
                </a:extLst>
              </p:cNvPr>
              <p:cNvSpPr txBox="1"/>
              <p:nvPr/>
            </p:nvSpPr>
            <p:spPr>
              <a:xfrm>
                <a:off x="2627789" y="4684692"/>
                <a:ext cx="4341180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𝐸𝑅𝑅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3F05EB8-5DE6-F37F-594D-C46C36511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9" y="4684692"/>
                <a:ext cx="4341180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CF32D10E-BF8B-ADA4-1FD6-F5D33B690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00908"/>
              </p:ext>
            </p:extLst>
          </p:nvPr>
        </p:nvGraphicFramePr>
        <p:xfrm>
          <a:off x="8151673" y="2361653"/>
          <a:ext cx="3259092" cy="22665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9546">
                  <a:extLst>
                    <a:ext uri="{9D8B030D-6E8A-4147-A177-3AD203B41FA5}">
                      <a16:colId xmlns:a16="http://schemas.microsoft.com/office/drawing/2014/main" val="911214098"/>
                    </a:ext>
                  </a:extLst>
                </a:gridCol>
                <a:gridCol w="1629546">
                  <a:extLst>
                    <a:ext uri="{9D8B030D-6E8A-4147-A177-3AD203B41FA5}">
                      <a16:colId xmlns:a16="http://schemas.microsoft.com/office/drawing/2014/main" val="3373871876"/>
                    </a:ext>
                  </a:extLst>
                </a:gridCol>
              </a:tblGrid>
              <a:tr h="1133258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70430"/>
                  </a:ext>
                </a:extLst>
              </a:tr>
              <a:tr h="1133258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9178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C83FC0-451C-6EBA-F9DE-2F922CC90E39}"/>
              </a:ext>
            </a:extLst>
          </p:cNvPr>
          <p:cNvSpPr txBox="1"/>
          <p:nvPr/>
        </p:nvSpPr>
        <p:spPr>
          <a:xfrm>
            <a:off x="8204936" y="4722909"/>
            <a:ext cx="32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Real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ECCB35E-28A6-6309-CBC0-913CB28AC635}"/>
              </a:ext>
            </a:extLst>
          </p:cNvPr>
          <p:cNvSpPr txBox="1"/>
          <p:nvPr/>
        </p:nvSpPr>
        <p:spPr>
          <a:xfrm rot="16200000">
            <a:off x="6363059" y="3353640"/>
            <a:ext cx="2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Predicted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F9C997-CDE2-1540-11DF-165C7ACE4B2E}"/>
              </a:ext>
            </a:extLst>
          </p:cNvPr>
          <p:cNvSpPr txBox="1"/>
          <p:nvPr/>
        </p:nvSpPr>
        <p:spPr>
          <a:xfrm>
            <a:off x="11581529" y="2755548"/>
            <a:ext cx="19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124673-6C52-5408-4BA4-BA9F704E09B7}"/>
              </a:ext>
            </a:extLst>
          </p:cNvPr>
          <p:cNvSpPr txBox="1"/>
          <p:nvPr/>
        </p:nvSpPr>
        <p:spPr>
          <a:xfrm>
            <a:off x="11581529" y="38676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F59FC92-B93F-F06C-F1FD-E8197D655528}"/>
              </a:ext>
            </a:extLst>
          </p:cNvPr>
          <p:cNvSpPr txBox="1"/>
          <p:nvPr/>
        </p:nvSpPr>
        <p:spPr>
          <a:xfrm>
            <a:off x="8871507" y="1856273"/>
            <a:ext cx="6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6207FC-69B6-8041-3380-5662DB7BB4BA}"/>
              </a:ext>
            </a:extLst>
          </p:cNvPr>
          <p:cNvSpPr txBox="1"/>
          <p:nvPr/>
        </p:nvSpPr>
        <p:spPr>
          <a:xfrm>
            <a:off x="10402299" y="1856273"/>
            <a:ext cx="28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C9A221B-EC5F-2FC2-D02C-1E7DD79D592C}"/>
              </a:ext>
            </a:extLst>
          </p:cNvPr>
          <p:cNvSpPr txBox="1"/>
          <p:nvPr/>
        </p:nvSpPr>
        <p:spPr>
          <a:xfrm>
            <a:off x="8815396" y="2772264"/>
            <a:ext cx="8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TP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6BA168C-D893-DC30-C813-B0EC8410FC16}"/>
              </a:ext>
            </a:extLst>
          </p:cNvPr>
          <p:cNvSpPr txBox="1"/>
          <p:nvPr/>
        </p:nvSpPr>
        <p:spPr>
          <a:xfrm>
            <a:off x="10349884" y="2755548"/>
            <a:ext cx="73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FP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6F5AFF-8C59-C202-E056-F439B12B3A4C}"/>
              </a:ext>
            </a:extLst>
          </p:cNvPr>
          <p:cNvSpPr txBox="1"/>
          <p:nvPr/>
        </p:nvSpPr>
        <p:spPr>
          <a:xfrm>
            <a:off x="8803203" y="3867608"/>
            <a:ext cx="66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72AE3E-C085-7723-3CF8-DE64AB761AAD}"/>
              </a:ext>
            </a:extLst>
          </p:cNvPr>
          <p:cNvSpPr txBox="1"/>
          <p:nvPr/>
        </p:nvSpPr>
        <p:spPr>
          <a:xfrm>
            <a:off x="10368378" y="3869078"/>
            <a:ext cx="58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3FADD5-E11F-45F7-4528-CA2C76A0CEF7}"/>
              </a:ext>
            </a:extLst>
          </p:cNvPr>
          <p:cNvSpPr txBox="1"/>
          <p:nvPr/>
        </p:nvSpPr>
        <p:spPr>
          <a:xfrm>
            <a:off x="807867" y="5888170"/>
            <a:ext cx="1014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figure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confusion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matrix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6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B783CE00-1921-A5CA-6D08-54A65C86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2DA364-7E9D-BFDA-6FD8-370C82B7722A}"/>
              </a:ext>
            </a:extLst>
          </p:cNvPr>
          <p:cNvSpPr txBox="1"/>
          <p:nvPr/>
        </p:nvSpPr>
        <p:spPr>
          <a:xfrm>
            <a:off x="1038688" y="532660"/>
            <a:ext cx="994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Model Training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C2ADE3-07B9-6E69-3AD3-E43B678E9EDC}"/>
              </a:ext>
            </a:extLst>
          </p:cNvPr>
          <p:cNvSpPr txBox="1"/>
          <p:nvPr/>
        </p:nvSpPr>
        <p:spPr>
          <a:xfrm>
            <a:off x="1038688" y="1198484"/>
            <a:ext cx="1023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So 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predict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Red Wine Quality </a:t>
            </a:r>
            <a:r>
              <a:rPr lang="it-IT" dirty="0">
                <a:solidFill>
                  <a:schemeClr val="bg1"/>
                </a:solidFill>
              </a:rPr>
              <a:t>on base of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wine’s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characteristics</a:t>
            </a:r>
            <a:r>
              <a:rPr lang="it-IT" dirty="0">
                <a:solidFill>
                  <a:schemeClr val="bg1"/>
                </a:solidFill>
              </a:rPr>
              <a:t>. For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purposes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three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different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classifiers</a:t>
            </a:r>
            <a:r>
              <a:rPr lang="it-IT" dirty="0">
                <a:solidFill>
                  <a:schemeClr val="bg1"/>
                </a:solidFill>
              </a:rPr>
              <a:t> to compare the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obtained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always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4D159C-87F7-8101-E594-DF3740F2A360}"/>
              </a:ext>
            </a:extLst>
          </p:cNvPr>
          <p:cNvSpPr txBox="1"/>
          <p:nvPr/>
        </p:nvSpPr>
        <p:spPr>
          <a:xfrm>
            <a:off x="1642369" y="2372401"/>
            <a:ext cx="893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classifiers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choosen</a:t>
            </a:r>
            <a:r>
              <a:rPr lang="it-IT" dirty="0">
                <a:solidFill>
                  <a:schemeClr val="bg1"/>
                </a:solidFill>
              </a:rPr>
              <a:t> are: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325D5F-673C-2441-4B53-B5732030B000}"/>
              </a:ext>
            </a:extLst>
          </p:cNvPr>
          <p:cNvSpPr txBox="1"/>
          <p:nvPr/>
        </p:nvSpPr>
        <p:spPr>
          <a:xfrm>
            <a:off x="1874668" y="3018732"/>
            <a:ext cx="8442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KNN</a:t>
            </a:r>
            <a:r>
              <a:rPr lang="it-IT" dirty="0">
                <a:solidFill>
                  <a:schemeClr val="bg1"/>
                </a:solidFill>
              </a:rPr>
              <a:t> (K-</a:t>
            </a:r>
            <a:r>
              <a:rPr lang="it-IT" dirty="0" err="1">
                <a:solidFill>
                  <a:schemeClr val="bg1"/>
                </a:solidFill>
              </a:rPr>
              <a:t>Nearest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Neighbors</a:t>
            </a:r>
            <a:r>
              <a:rPr lang="it-IT" dirty="0">
                <a:solidFill>
                  <a:schemeClr val="bg1"/>
                </a:solidFill>
              </a:rPr>
              <a:t>) </a:t>
            </a:r>
            <a:r>
              <a:rPr lang="it-IT" dirty="0" err="1">
                <a:solidFill>
                  <a:schemeClr val="bg1"/>
                </a:solidFill>
              </a:rPr>
              <a:t>lazy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SVM</a:t>
            </a:r>
            <a:r>
              <a:rPr lang="it-IT" dirty="0">
                <a:solidFill>
                  <a:schemeClr val="bg1"/>
                </a:solidFill>
              </a:rPr>
              <a:t> (Support </a:t>
            </a:r>
            <a:r>
              <a:rPr lang="it-IT" dirty="0" err="1">
                <a:solidFill>
                  <a:schemeClr val="bg1"/>
                </a:solidFill>
              </a:rPr>
              <a:t>Vector</a:t>
            </a:r>
            <a:r>
              <a:rPr lang="it-IT" dirty="0">
                <a:solidFill>
                  <a:schemeClr val="bg1"/>
                </a:solidFill>
              </a:rPr>
              <a:t> Machine) Kernel Method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DTC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Decision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Tree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) </a:t>
            </a:r>
            <a:r>
              <a:rPr lang="it-IT" dirty="0" err="1">
                <a:solidFill>
                  <a:schemeClr val="bg1"/>
                </a:solidFill>
              </a:rPr>
              <a:t>Entropy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Inpurity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B01F6C-D424-D5CB-521E-A8B151190EC8}"/>
              </a:ext>
            </a:extLst>
          </p:cNvPr>
          <p:cNvSpPr txBox="1"/>
          <p:nvPr/>
        </p:nvSpPr>
        <p:spPr>
          <a:xfrm>
            <a:off x="1038688" y="5050058"/>
            <a:ext cx="994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Note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used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Linear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Regression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possible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proof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empiric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results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kind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classifier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also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extended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OvA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OvRs</a:t>
            </a:r>
            <a:r>
              <a:rPr lang="it-IT" dirty="0">
                <a:solidFill>
                  <a:schemeClr val="bg1"/>
                </a:solidFill>
              </a:rPr>
              <a:t>) techniques ,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not</a:t>
            </a:r>
            <a:r>
              <a:rPr lang="it-IT" dirty="0">
                <a:solidFill>
                  <a:schemeClr val="bg1"/>
                </a:solidFill>
              </a:rPr>
              <a:t> a good </a:t>
            </a:r>
            <a:r>
              <a:rPr lang="it-IT" dirty="0" err="1">
                <a:solidFill>
                  <a:schemeClr val="bg1"/>
                </a:solidFill>
              </a:rPr>
              <a:t>solution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Red Wine Quality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38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70F285-1147-E7F5-45F5-70EDC3A5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20" y="883432"/>
            <a:ext cx="6910627" cy="1164882"/>
          </a:xfrm>
        </p:spPr>
        <p:txBody>
          <a:bodyPr/>
          <a:lstStyle/>
          <a:p>
            <a:r>
              <a:rPr lang="it-IT" sz="3600" dirty="0"/>
              <a:t>First Step : </a:t>
            </a:r>
            <a:r>
              <a:rPr lang="it-IT" sz="3600" dirty="0" err="1"/>
              <a:t>Preelaborations</a:t>
            </a:r>
            <a:endParaRPr lang="it-IT" sz="36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8EE59-2E64-E6B7-01AF-5DDC7F3A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88849E-8726-4EDE-2C00-BB2D39B98FE9}"/>
              </a:ext>
            </a:extLst>
          </p:cNvPr>
          <p:cNvSpPr txBox="1"/>
          <p:nvPr/>
        </p:nvSpPr>
        <p:spPr>
          <a:xfrm>
            <a:off x="781720" y="2618912"/>
            <a:ext cx="664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The data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preelaboration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very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important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step  in machine learning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training.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Remember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preelaborations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convergence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train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algorithms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0EFC02-062C-14FC-1D8A-B616C108E90E}"/>
              </a:ext>
            </a:extLst>
          </p:cNvPr>
          <p:cNvSpPr txBox="1"/>
          <p:nvPr/>
        </p:nvSpPr>
        <p:spPr>
          <a:xfrm>
            <a:off x="808353" y="3776591"/>
            <a:ext cx="585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 the sequel 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0F995B-E873-D39D-34F1-B3F601AE9CD8}"/>
              </a:ext>
            </a:extLst>
          </p:cNvPr>
          <p:cNvSpPr txBox="1"/>
          <p:nvPr/>
        </p:nvSpPr>
        <p:spPr>
          <a:xfrm>
            <a:off x="1313895" y="4461736"/>
            <a:ext cx="6649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How to solve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missing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data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important</a:t>
            </a:r>
            <a:r>
              <a:rPr lang="it-IT" dirty="0">
                <a:solidFill>
                  <a:schemeClr val="bg1"/>
                </a:solidFill>
              </a:rPr>
              <a:t> to do 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Cross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Validation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Why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Standardization</a:t>
            </a:r>
            <a:r>
              <a:rPr lang="it-IT" dirty="0">
                <a:solidFill>
                  <a:schemeClr val="bg1"/>
                </a:solidFill>
              </a:rPr>
              <a:t>?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0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B79CC-FDE3-C7FA-FE40-BB4C19F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1ADE9D-1357-92A2-1499-FBF89BFB17B3}"/>
              </a:ext>
            </a:extLst>
          </p:cNvPr>
          <p:cNvSpPr txBox="1"/>
          <p:nvPr/>
        </p:nvSpPr>
        <p:spPr>
          <a:xfrm>
            <a:off x="818156" y="547398"/>
            <a:ext cx="9694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+mj-lt"/>
              </a:rPr>
              <a:t>Missing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Data 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Problem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5B84AC-829E-E6FE-0EEA-D2F8C2B8EA5B}"/>
              </a:ext>
            </a:extLst>
          </p:cNvPr>
          <p:cNvSpPr txBox="1"/>
          <p:nvPr/>
        </p:nvSpPr>
        <p:spPr>
          <a:xfrm>
            <a:off x="818156" y="1287263"/>
            <a:ext cx="1071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May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append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of 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characteristics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known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for some </a:t>
            </a:r>
            <a:r>
              <a:rPr lang="it-IT" dirty="0" err="1">
                <a:solidFill>
                  <a:schemeClr val="bg1"/>
                </a:solidFill>
              </a:rPr>
              <a:t>examples</a:t>
            </a:r>
            <a:r>
              <a:rPr lang="it-IT" dirty="0">
                <a:solidFill>
                  <a:schemeClr val="bg1"/>
                </a:solidFill>
              </a:rPr>
              <a:t> , like in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case.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47AEC3-EB01-5267-1615-7DE28580F1C9}"/>
              </a:ext>
            </a:extLst>
          </p:cNvPr>
          <p:cNvSpPr txBox="1"/>
          <p:nvPr/>
        </p:nvSpPr>
        <p:spPr>
          <a:xfrm>
            <a:off x="818156" y="1811685"/>
            <a:ext cx="96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born</a:t>
            </a:r>
            <a:r>
              <a:rPr lang="it-IT" dirty="0">
                <a:solidFill>
                  <a:schemeClr val="bg1"/>
                </a:solidFill>
              </a:rPr>
              <a:t> ‘cause </a:t>
            </a: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load the dataset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Pandas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Dataframe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8C1F8C-FDA1-2E5F-ECAA-B2D9D395C341}"/>
              </a:ext>
            </a:extLst>
          </p:cNvPr>
          <p:cNvSpPr txBox="1"/>
          <p:nvPr/>
        </p:nvSpPr>
        <p:spPr>
          <a:xfrm>
            <a:off x="1479612" y="2389373"/>
            <a:ext cx="923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loading dataset from machine learning repositories</a:t>
            </a:r>
            <a:endParaRPr lang="it-IT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URL = 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os.path.join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'https://archive.ics.uci.edu'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'ml'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'machine-learning-databases'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'wine-quality'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'winequality-red.csv'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it-IT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saving</a:t>
            </a:r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Pandas</a:t>
            </a:r>
            <a:r>
              <a:rPr lang="it-IT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Dataframe</a:t>
            </a:r>
            <a:endParaRPr lang="it-IT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df_wine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URL,encoding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'utf8'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,sep=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';'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it-IT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quotechar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'*'</a:t>
            </a:r>
            <a:r>
              <a:rPr lang="it-IT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BB6AB0-F405-977C-A41A-5E115D17E69A}"/>
              </a:ext>
            </a:extLst>
          </p:cNvPr>
          <p:cNvSpPr txBox="1"/>
          <p:nvPr/>
        </p:nvSpPr>
        <p:spPr>
          <a:xfrm>
            <a:off x="818156" y="4143699"/>
            <a:ext cx="934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null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for some </a:t>
            </a:r>
            <a:r>
              <a:rPr lang="it-IT" dirty="0" err="1">
                <a:solidFill>
                  <a:schemeClr val="bg1"/>
                </a:solidFill>
              </a:rPr>
              <a:t>characteristics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bg1"/>
                </a:solidFill>
              </a:rPr>
              <a:t>replace</a:t>
            </a:r>
            <a:r>
              <a:rPr lang="it-IT" dirty="0">
                <a:solidFill>
                  <a:schemeClr val="bg1"/>
                </a:solidFill>
              </a:rPr>
              <a:t> with the </a:t>
            </a:r>
            <a:r>
              <a:rPr lang="it-IT" dirty="0" err="1">
                <a:solidFill>
                  <a:schemeClr val="bg1"/>
                </a:solidFill>
              </a:rPr>
              <a:t>mark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NAN </a:t>
            </a:r>
            <a:r>
              <a:rPr lang="it-IT" dirty="0">
                <a:solidFill>
                  <a:schemeClr val="bg1"/>
                </a:solidFill>
              </a:rPr>
              <a:t>(Not a </a:t>
            </a:r>
            <a:r>
              <a:rPr lang="it-IT" dirty="0" err="1">
                <a:solidFill>
                  <a:schemeClr val="bg1"/>
                </a:solidFill>
              </a:rPr>
              <a:t>Number</a:t>
            </a:r>
            <a:r>
              <a:rPr lang="it-IT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C9C884-A7A0-F5C3-B0A0-420CEB979D8A}"/>
              </a:ext>
            </a:extLst>
          </p:cNvPr>
          <p:cNvSpPr txBox="1"/>
          <p:nvPr/>
        </p:nvSpPr>
        <p:spPr>
          <a:xfrm>
            <a:off x="818156" y="4717621"/>
            <a:ext cx="951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solved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problem</a:t>
            </a:r>
            <a:r>
              <a:rPr lang="it-IT" dirty="0">
                <a:solidFill>
                  <a:schemeClr val="bg1"/>
                </a:solidFill>
              </a:rPr>
              <a:t> by </a:t>
            </a:r>
            <a:r>
              <a:rPr lang="it-IT" dirty="0" err="1">
                <a:solidFill>
                  <a:schemeClr val="bg1"/>
                </a:solidFill>
              </a:rPr>
              <a:t>replacing</a:t>
            </a:r>
            <a:r>
              <a:rPr lang="it-IT" dirty="0">
                <a:solidFill>
                  <a:schemeClr val="bg1"/>
                </a:solidFill>
              </a:rPr>
              <a:t> NAN </a:t>
            </a:r>
            <a:r>
              <a:rPr lang="it-IT" dirty="0" err="1">
                <a:solidFill>
                  <a:schemeClr val="bg1"/>
                </a:solidFill>
              </a:rPr>
              <a:t>values</a:t>
            </a:r>
            <a:r>
              <a:rPr lang="it-IT" dirty="0">
                <a:solidFill>
                  <a:schemeClr val="bg1"/>
                </a:solidFill>
              </a:rPr>
              <a:t> by the </a:t>
            </a:r>
            <a:r>
              <a:rPr lang="it-IT" dirty="0" err="1">
                <a:solidFill>
                  <a:schemeClr val="bg1"/>
                </a:solidFill>
              </a:rPr>
              <a:t>mean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feature.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A88620-0ADA-79DC-9B41-08D51264FE2A}"/>
              </a:ext>
            </a:extLst>
          </p:cNvPr>
          <p:cNvSpPr txBox="1"/>
          <p:nvPr/>
        </p:nvSpPr>
        <p:spPr>
          <a:xfrm>
            <a:off x="1615736" y="5241077"/>
            <a:ext cx="80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solve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relative to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it-IT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pd.fillna</a:t>
            </a:r>
            <a:r>
              <a:rPr lang="it-IT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it-IT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it-IT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it-IT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417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431465-8900-2F4A-B1AC-838C1A58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8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5BACDB-6BA1-EA79-FF0F-731DF61ECF79}"/>
              </a:ext>
            </a:extLst>
          </p:cNvPr>
          <p:cNvSpPr txBox="1"/>
          <p:nvPr/>
        </p:nvSpPr>
        <p:spPr>
          <a:xfrm>
            <a:off x="745724" y="497149"/>
            <a:ext cx="941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+mj-lt"/>
              </a:rPr>
              <a:t>Cross </a:t>
            </a:r>
            <a:r>
              <a:rPr lang="it-IT" sz="3200" dirty="0" err="1">
                <a:solidFill>
                  <a:schemeClr val="bg1"/>
                </a:solidFill>
                <a:latin typeface="+mj-lt"/>
              </a:rPr>
              <a:t>Validation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9E6F9C-0071-CD22-E15F-08DC0467D4C3}"/>
              </a:ext>
            </a:extLst>
          </p:cNvPr>
          <p:cNvSpPr txBox="1"/>
          <p:nvPr/>
        </p:nvSpPr>
        <p:spPr>
          <a:xfrm>
            <a:off x="745724" y="1305016"/>
            <a:ext cx="103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leaving</a:t>
            </a:r>
            <a:r>
              <a:rPr lang="it-IT" dirty="0">
                <a:solidFill>
                  <a:schemeClr val="bg1"/>
                </a:solidFill>
              </a:rPr>
              <a:t> a model free to operate in the </a:t>
            </a:r>
            <a:r>
              <a:rPr lang="it-IT" dirty="0" err="1">
                <a:solidFill>
                  <a:schemeClr val="bg1"/>
                </a:solidFill>
              </a:rPr>
              <a:t>real</a:t>
            </a:r>
            <a:r>
              <a:rPr lang="it-IT" dirty="0">
                <a:solidFill>
                  <a:schemeClr val="bg1"/>
                </a:solidFill>
              </a:rPr>
              <a:t> world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need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verify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its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on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never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C2F40D-9FF1-E355-353E-90EDF9534710}"/>
              </a:ext>
            </a:extLst>
          </p:cNvPr>
          <p:cNvSpPr txBox="1"/>
          <p:nvPr/>
        </p:nvSpPr>
        <p:spPr>
          <a:xfrm>
            <a:off x="745724" y="2183907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end ,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splitted</a:t>
            </a:r>
            <a:r>
              <a:rPr lang="it-IT" dirty="0">
                <a:solidFill>
                  <a:schemeClr val="bg1"/>
                </a:solidFill>
              </a:rPr>
              <a:t> the data in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two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subset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3706BB-374F-D3E6-217C-9BA7DBF4F354}"/>
              </a:ext>
            </a:extLst>
          </p:cNvPr>
          <p:cNvSpPr txBox="1"/>
          <p:nvPr/>
        </p:nvSpPr>
        <p:spPr>
          <a:xfrm>
            <a:off x="1571348" y="2782669"/>
            <a:ext cx="698672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training</a:t>
            </a:r>
            <a:r>
              <a:rPr lang="it-IT" dirty="0">
                <a:solidFill>
                  <a:schemeClr val="bg1"/>
                </a:solidFill>
              </a:rPr>
              <a:t> dataset  , in the sequel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X_train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validation</a:t>
            </a:r>
            <a:r>
              <a:rPr lang="it-IT" dirty="0">
                <a:solidFill>
                  <a:schemeClr val="bg1"/>
                </a:solidFill>
              </a:rPr>
              <a:t> dataset , in the sequel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X_test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62A897-5D23-A802-BCA6-34A17430D741}"/>
              </a:ext>
            </a:extLst>
          </p:cNvPr>
          <p:cNvSpPr txBox="1"/>
          <p:nvPr/>
        </p:nvSpPr>
        <p:spPr>
          <a:xfrm>
            <a:off x="745724" y="3927082"/>
            <a:ext cx="124464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cross validation method for testing model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5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X_train,X_test,y_train,y_test</a:t>
            </a:r>
            <a:r>
              <a:rPr lang="en-US" sz="15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5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5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5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X,y,test_size</a:t>
            </a:r>
            <a:r>
              <a:rPr lang="en-US" sz="15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=0.3,random_state=1,stratify=y)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A215F4-BA11-3FEE-649B-932149D1894A}"/>
              </a:ext>
            </a:extLst>
          </p:cNvPr>
          <p:cNvSpPr txBox="1"/>
          <p:nvPr/>
        </p:nvSpPr>
        <p:spPr>
          <a:xfrm>
            <a:off x="745724" y="4743230"/>
            <a:ext cx="10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use </a:t>
            </a:r>
            <a:r>
              <a:rPr lang="it-IT" dirty="0" err="1">
                <a:solidFill>
                  <a:schemeClr val="bg1"/>
                </a:solidFill>
              </a:rPr>
              <a:t>these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two</a:t>
            </a:r>
            <a:r>
              <a:rPr lang="it-IT" dirty="0">
                <a:solidFill>
                  <a:schemeClr val="bg1"/>
                </a:solidFill>
              </a:rPr>
              <a:t> dataset to </a:t>
            </a:r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the best </a:t>
            </a:r>
            <a:r>
              <a:rPr lang="it-IT" dirty="0" err="1">
                <a:solidFill>
                  <a:schemeClr val="bg1"/>
                </a:solidFill>
              </a:rPr>
              <a:t>hyperparameters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model , and so </a:t>
            </a:r>
            <a:r>
              <a:rPr lang="it-IT" dirty="0" err="1">
                <a:solidFill>
                  <a:schemeClr val="bg1"/>
                </a:solidFill>
              </a:rPr>
              <a:t>analyze</a:t>
            </a:r>
            <a:r>
              <a:rPr lang="it-IT" dirty="0">
                <a:solidFill>
                  <a:schemeClr val="bg1"/>
                </a:solidFill>
              </a:rPr>
              <a:t> the ratio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FADC34-8030-DFE7-6617-E70187276551}"/>
              </a:ext>
            </a:extLst>
          </p:cNvPr>
          <p:cNvSpPr txBox="1"/>
          <p:nvPr/>
        </p:nvSpPr>
        <p:spPr>
          <a:xfrm>
            <a:off x="4722920" y="5563057"/>
            <a:ext cx="688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«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Bias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,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Variance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15509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0507998-1935-FDA9-7E27-7D343D30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86B391-AA8E-913F-8FBD-0AFD8B1DAA1D}"/>
              </a:ext>
            </a:extLst>
          </p:cNvPr>
          <p:cNvSpPr txBox="1"/>
          <p:nvPr/>
        </p:nvSpPr>
        <p:spPr>
          <a:xfrm>
            <a:off x="807869" y="452762"/>
            <a:ext cx="859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+mj-lt"/>
              </a:rPr>
              <a:t>Standardization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3D8D62-9962-76CB-8AC6-9F0F30BF36DC}"/>
              </a:ext>
            </a:extLst>
          </p:cNvPr>
          <p:cNvSpPr txBox="1"/>
          <p:nvPr/>
        </p:nvSpPr>
        <p:spPr>
          <a:xfrm>
            <a:off x="807869" y="1198486"/>
            <a:ext cx="906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most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important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step</a:t>
            </a:r>
            <a:r>
              <a:rPr lang="it-IT" dirty="0">
                <a:solidFill>
                  <a:schemeClr val="bg1"/>
                </a:solidFill>
              </a:rPr>
              <a:t> in the 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phase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features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standardization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085FF4-A673-280E-96D3-1CE58B899E6D}"/>
              </a:ext>
            </a:extLst>
          </p:cNvPr>
          <p:cNvSpPr txBox="1"/>
          <p:nvPr/>
        </p:nvSpPr>
        <p:spPr>
          <a:xfrm>
            <a:off x="807869" y="1728767"/>
            <a:ext cx="930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 </a:t>
            </a:r>
            <a:r>
              <a:rPr lang="it-IT" dirty="0" err="1">
                <a:solidFill>
                  <a:schemeClr val="bg1"/>
                </a:solidFill>
              </a:rPr>
              <a:t>understand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why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think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KNN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algorithm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6AE5CED-D83F-E81C-E8F3-CA0148F3D749}"/>
                  </a:ext>
                </a:extLst>
              </p:cNvPr>
              <p:cNvSpPr txBox="1"/>
              <p:nvPr/>
            </p:nvSpPr>
            <p:spPr>
              <a:xfrm>
                <a:off x="2219417" y="2266881"/>
                <a:ext cx="6921554" cy="84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6AE5CED-D83F-E81C-E8F3-CA0148F3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17" y="2266881"/>
                <a:ext cx="6921554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0113E6-290A-9D66-972B-D6C41AF49B1E}"/>
              </a:ext>
            </a:extLst>
          </p:cNvPr>
          <p:cNvSpPr txBox="1"/>
          <p:nvPr/>
        </p:nvSpPr>
        <p:spPr>
          <a:xfrm>
            <a:off x="807869" y="3307940"/>
            <a:ext cx="980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it-IT" dirty="0" err="1">
                <a:solidFill>
                  <a:schemeClr val="bg1"/>
                </a:solidFill>
              </a:rPr>
              <a:t>see</a:t>
            </a:r>
            <a:r>
              <a:rPr lang="it-IT" dirty="0">
                <a:solidFill>
                  <a:schemeClr val="bg1"/>
                </a:solidFill>
              </a:rPr>
              <a:t> ,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use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standardization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,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doesn’t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work good </a:t>
            </a:r>
            <a:r>
              <a:rPr lang="it-IT" dirty="0">
                <a:solidFill>
                  <a:schemeClr val="bg1"/>
                </a:solidFill>
              </a:rPr>
              <a:t>, ‘cause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distances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in the </a:t>
            </a:r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expression</a:t>
            </a:r>
            <a:r>
              <a:rPr lang="it-IT" dirty="0">
                <a:solidFill>
                  <a:schemeClr val="bg1"/>
                </a:solidFill>
              </a:rPr>
              <a:t> are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most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influenced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by the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greatest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features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values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BDE0AE-CCBF-7630-2C32-7C8DE7B374A5}"/>
              </a:ext>
            </a:extLst>
          </p:cNvPr>
          <p:cNvSpPr txBox="1"/>
          <p:nvPr/>
        </p:nvSpPr>
        <p:spPr>
          <a:xfrm>
            <a:off x="807869" y="4128117"/>
            <a:ext cx="834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 ,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important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standardize</a:t>
            </a:r>
            <a:r>
              <a:rPr lang="it-IT" dirty="0">
                <a:solidFill>
                  <a:schemeClr val="bg1"/>
                </a:solidFill>
              </a:rPr>
              <a:t> the data </a:t>
            </a:r>
            <a:r>
              <a:rPr lang="it-IT" dirty="0" err="1">
                <a:solidFill>
                  <a:schemeClr val="bg1"/>
                </a:solidFill>
              </a:rPr>
              <a:t>before</a:t>
            </a:r>
            <a:r>
              <a:rPr lang="it-IT" dirty="0">
                <a:solidFill>
                  <a:schemeClr val="bg1"/>
                </a:solidFill>
              </a:rPr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75A422F-3476-4E73-BC1C-AE77E9DCB177}"/>
                  </a:ext>
                </a:extLst>
              </p:cNvPr>
              <p:cNvSpPr txBox="1"/>
              <p:nvPr/>
            </p:nvSpPr>
            <p:spPr>
              <a:xfrm>
                <a:off x="4730594" y="4786263"/>
                <a:ext cx="1458348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75A422F-3476-4E73-BC1C-AE77E9DCB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94" y="4786263"/>
                <a:ext cx="1458348" cy="565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7190AD-A2B7-DC4B-B4D6-BD2FA334B2B3}"/>
              </a:ext>
            </a:extLst>
          </p:cNvPr>
          <p:cNvSpPr txBox="1"/>
          <p:nvPr/>
        </p:nvSpPr>
        <p:spPr>
          <a:xfrm>
            <a:off x="807869" y="5676192"/>
            <a:ext cx="99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After </a:t>
            </a:r>
            <a:r>
              <a:rPr lang="it-IT" dirty="0" err="1">
                <a:solidFill>
                  <a:schemeClr val="bg1"/>
                </a:solidFill>
              </a:rPr>
              <a:t>this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kind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it-IT" dirty="0" err="1">
                <a:solidFill>
                  <a:schemeClr val="bg1"/>
                </a:solidFill>
              </a:rPr>
              <a:t>operation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r>
              <a:rPr lang="it-IT" dirty="0">
                <a:solidFill>
                  <a:schemeClr val="bg1"/>
                </a:solidFill>
              </a:rPr>
              <a:t> can be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interpreted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realization</a:t>
            </a:r>
            <a:r>
              <a:rPr lang="it-IT" dirty="0">
                <a:solidFill>
                  <a:schemeClr val="bg1"/>
                </a:solidFill>
              </a:rPr>
              <a:t> of a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normal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multivariate </a:t>
            </a:r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1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2_TF11936837_Win32" id="{6B309D67-5835-4078-817F-7927BC4EF41C}" vid="{40FE4C95-03FB-4E08-9662-F6ECC987BE4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dei risultati scientifici</Template>
  <TotalTime>295</TotalTime>
  <Words>2637</Words>
  <Application>Microsoft Office PowerPoint</Application>
  <PresentationFormat>Widescreen</PresentationFormat>
  <Paragraphs>304</Paragraphs>
  <Slides>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Arial</vt:lpstr>
      <vt:lpstr>Arial Nova</vt:lpstr>
      <vt:lpstr>Biome</vt:lpstr>
      <vt:lpstr>Biome Light</vt:lpstr>
      <vt:lpstr>Calibri</vt:lpstr>
      <vt:lpstr>Cambria Math</vt:lpstr>
      <vt:lpstr>Courier New</vt:lpstr>
      <vt:lpstr>Segoe UI</vt:lpstr>
      <vt:lpstr>Tema di Office</vt:lpstr>
      <vt:lpstr>Machine Learning</vt:lpstr>
      <vt:lpstr>Index</vt:lpstr>
      <vt:lpstr>Introduction</vt:lpstr>
      <vt:lpstr>Presentazione standard di PowerPoint</vt:lpstr>
      <vt:lpstr>Presentazione standard di PowerPoint</vt:lpstr>
      <vt:lpstr>First Step : Preelaborations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Problem Analysis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MLP (Multilayer Perceptron)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Nicola Corea</dc:creator>
  <cp:lastModifiedBy>Nicola Corea</cp:lastModifiedBy>
  <cp:revision>28</cp:revision>
  <dcterms:created xsi:type="dcterms:W3CDTF">2023-06-16T13:06:56Z</dcterms:created>
  <dcterms:modified xsi:type="dcterms:W3CDTF">2023-06-17T12:08:47Z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